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4" r:id="rId1"/>
    <p:sldMasterId id="2147483666" r:id="rId2"/>
  </p:sldMasterIdLst>
  <p:notesMasterIdLst>
    <p:notesMasterId r:id="rId50"/>
  </p:notesMasterIdLst>
  <p:sldIdLst>
    <p:sldId id="427" r:id="rId3"/>
    <p:sldId id="578" r:id="rId4"/>
    <p:sldId id="611" r:id="rId5"/>
    <p:sldId id="640" r:id="rId6"/>
    <p:sldId id="641" r:id="rId7"/>
    <p:sldId id="642" r:id="rId8"/>
    <p:sldId id="644" r:id="rId9"/>
    <p:sldId id="612" r:id="rId10"/>
    <p:sldId id="508" r:id="rId11"/>
    <p:sldId id="645" r:id="rId12"/>
    <p:sldId id="646" r:id="rId13"/>
    <p:sldId id="647" r:id="rId14"/>
    <p:sldId id="613" r:id="rId15"/>
    <p:sldId id="648" r:id="rId16"/>
    <p:sldId id="552" r:id="rId17"/>
    <p:sldId id="614" r:id="rId18"/>
    <p:sldId id="615" r:id="rId19"/>
    <p:sldId id="650" r:id="rId20"/>
    <p:sldId id="649" r:id="rId21"/>
    <p:sldId id="616" r:id="rId22"/>
    <p:sldId id="651" r:id="rId23"/>
    <p:sldId id="652" r:id="rId24"/>
    <p:sldId id="617" r:id="rId25"/>
    <p:sldId id="618" r:id="rId26"/>
    <p:sldId id="653" r:id="rId27"/>
    <p:sldId id="620" r:id="rId28"/>
    <p:sldId id="621" r:id="rId29"/>
    <p:sldId id="622" r:id="rId30"/>
    <p:sldId id="623" r:id="rId31"/>
    <p:sldId id="624" r:id="rId32"/>
    <p:sldId id="625" r:id="rId33"/>
    <p:sldId id="654" r:id="rId34"/>
    <p:sldId id="626" r:id="rId35"/>
    <p:sldId id="627" r:id="rId36"/>
    <p:sldId id="628" r:id="rId37"/>
    <p:sldId id="629" r:id="rId38"/>
    <p:sldId id="630" r:id="rId39"/>
    <p:sldId id="631" r:id="rId40"/>
    <p:sldId id="632" r:id="rId41"/>
    <p:sldId id="633" r:id="rId42"/>
    <p:sldId id="634" r:id="rId43"/>
    <p:sldId id="635" r:id="rId44"/>
    <p:sldId id="636" r:id="rId45"/>
    <p:sldId id="639" r:id="rId46"/>
    <p:sldId id="637" r:id="rId47"/>
    <p:sldId id="638" r:id="rId48"/>
    <p:sldId id="472" r:id="rId49"/>
  </p:sldIdLst>
  <p:sldSz cx="12192000" cy="6858000"/>
  <p:notesSz cx="6858000" cy="9144000"/>
  <p:custDataLst>
    <p:tags r:id="rId5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0955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1910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82865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43820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3047754" algn="l" defTabSz="1219102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3657306" algn="l" defTabSz="1219102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4266857" algn="l" defTabSz="1219102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4876409" algn="l" defTabSz="1219102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96A5"/>
    <a:srgbClr val="1CA0AF"/>
    <a:srgbClr val="61B9D2"/>
    <a:srgbClr val="205DA1"/>
    <a:srgbClr val="1474AC"/>
    <a:srgbClr val="5B9DBB"/>
    <a:srgbClr val="1368AA"/>
    <a:srgbClr val="87C1A4"/>
    <a:srgbClr val="0C5391"/>
    <a:srgbClr val="326E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6" autoAdjust="0"/>
    <p:restoredTop sz="86722" autoAdjust="0"/>
  </p:normalViewPr>
  <p:slideViewPr>
    <p:cSldViewPr>
      <p:cViewPr>
        <p:scale>
          <a:sx n="66" d="100"/>
          <a:sy n="66" d="100"/>
        </p:scale>
        <p:origin x="784" y="4"/>
      </p:cViewPr>
      <p:guideLst>
        <p:guide orient="horz" pos="58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tags" Target="tags/tag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9.png>
</file>

<file path=ppt/media/image2.png>
</file>

<file path=ppt/media/image20.jp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73B58EF-4ABD-40F4-ACA4-FE81D742E6DD}" type="datetimeFigureOut">
              <a:rPr lang="zh-CN" altLang="en-US" smtClean="0"/>
              <a:t>2023/8/28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A11FC198-2D83-4DFC-8CDD-7D23AF44D411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9102" rtl="0" eaLnBrk="1" latinLnBrk="0" hangingPunct="1">
      <a:defRPr sz="16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609550" algn="l" defTabSz="1219102" rtl="0" eaLnBrk="1" latinLnBrk="0" hangingPunct="1">
      <a:defRPr sz="16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1219102" algn="l" defTabSz="1219102" rtl="0" eaLnBrk="1" latinLnBrk="0" hangingPunct="1">
      <a:defRPr sz="16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828653" algn="l" defTabSz="1219102" rtl="0" eaLnBrk="1" latinLnBrk="0" hangingPunct="1">
      <a:defRPr sz="16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2438204" algn="l" defTabSz="1219102" rtl="0" eaLnBrk="1" latinLnBrk="0" hangingPunct="1">
      <a:defRPr sz="16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3047754" algn="l" defTabSz="121910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06" algn="l" defTabSz="121910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857" algn="l" defTabSz="121910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09" algn="l" defTabSz="121910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8114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49873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0348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74135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38040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3003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58167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71155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9738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5362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82274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48301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33004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84828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26520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42140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01434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580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93983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65999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29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0717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03693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46917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813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88771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57338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47118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45967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719640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945013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05753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2068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90173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86590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069428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140368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506215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265255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520755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9480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6700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47202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4069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83743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นึกถึงอดีตต่อคิวลงทะเบียน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2645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772A5-110F-FA1C-0A1B-7D5B9267A1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1835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92B0B-9FAB-3D59-4F9B-8075E0B121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572"/>
            <a:ext cx="9144000" cy="16552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/>
            </a:lvl1pPr>
            <a:lvl2pPr marL="609535" indent="0" algn="ctr">
              <a:buNone/>
              <a:defRPr sz="2667"/>
            </a:lvl2pPr>
            <a:lvl3pPr marL="1219068" indent="0" algn="ctr">
              <a:buNone/>
              <a:defRPr sz="2400"/>
            </a:lvl3pPr>
            <a:lvl4pPr marL="1828604" indent="0" algn="ctr">
              <a:buNone/>
              <a:defRPr sz="2133"/>
            </a:lvl4pPr>
            <a:lvl5pPr marL="2438138" indent="0" algn="ctr">
              <a:buNone/>
              <a:defRPr sz="2133"/>
            </a:lvl5pPr>
            <a:lvl6pPr marL="3047672" indent="0" algn="ctr">
              <a:buNone/>
              <a:defRPr sz="2133"/>
            </a:lvl6pPr>
            <a:lvl7pPr marL="3657206" indent="0" algn="ctr">
              <a:buNone/>
              <a:defRPr sz="2133"/>
            </a:lvl7pPr>
            <a:lvl8pPr marL="4266741" indent="0" algn="ctr">
              <a:buNone/>
              <a:defRPr sz="2133"/>
            </a:lvl8pPr>
            <a:lvl9pPr marL="4876274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86D43-883B-B83B-58F5-EDCCA8CA9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B418B-F17B-4556-A3BF-515C87A524C2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B84A1-4FDE-6021-7925-384BD2DE6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D5B74-B8FA-5E7F-9686-8D13D5329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73915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FE837-2A2F-B4D1-C5AF-C58CD1774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8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429B62-E2D3-DD47-3F80-7CE9BEF38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6684"/>
            <a:ext cx="10515600" cy="434974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4C23F-70D2-E715-EB69-B588FB77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0D355-C19E-435E-AC9D-B726955CC08B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B89F7-3506-6E00-91F6-8DE874220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9DF31-5816-D3BF-C56A-DB2A6885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18326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B451E5-F7AE-EBB0-B258-8CBD994834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6189"/>
            <a:ext cx="2628900" cy="5810249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80EFC-C075-E826-1384-238DF715F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3" y="366189"/>
            <a:ext cx="7683500" cy="581024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D9F92-A182-5C68-9E5F-6A16D96A6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59BE1-860B-4731-A033-D2AADE1E6391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51D8F-FC74-C5FC-0BC9-A6519B7D2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9383C-F9BD-2419-8909-DEBC402BA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047374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19222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2" t="82305" r="30635"/>
          <a:stretch>
            <a:fillRect/>
          </a:stretch>
        </p:blipFill>
        <p:spPr>
          <a:xfrm>
            <a:off x="8688288" y="-123393"/>
            <a:ext cx="3503712" cy="8424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6" t="14003" r="-243" b="56581"/>
          <a:stretch>
            <a:fillRect/>
          </a:stretch>
        </p:blipFill>
        <p:spPr>
          <a:xfrm>
            <a:off x="2" y="5334967"/>
            <a:ext cx="4750447" cy="15230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772A5-110F-FA1C-0A1B-7D5B9267A1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1835"/>
            <a:ext cx="9144000" cy="2387600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92B0B-9FAB-3D59-4F9B-8075E0B121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572"/>
            <a:ext cx="9144000" cy="165523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35" indent="0" algn="ctr">
              <a:buNone/>
              <a:defRPr sz="2667"/>
            </a:lvl2pPr>
            <a:lvl3pPr marL="1219068" indent="0" algn="ctr">
              <a:buNone/>
              <a:defRPr sz="2400"/>
            </a:lvl3pPr>
            <a:lvl4pPr marL="1828604" indent="0" algn="ctr">
              <a:buNone/>
              <a:defRPr sz="2133"/>
            </a:lvl4pPr>
            <a:lvl5pPr marL="2438138" indent="0" algn="ctr">
              <a:buNone/>
              <a:defRPr sz="2133"/>
            </a:lvl5pPr>
            <a:lvl6pPr marL="3047672" indent="0" algn="ctr">
              <a:buNone/>
              <a:defRPr sz="2133"/>
            </a:lvl6pPr>
            <a:lvl7pPr marL="3657206" indent="0" algn="ctr">
              <a:buNone/>
              <a:defRPr sz="2133"/>
            </a:lvl7pPr>
            <a:lvl8pPr marL="4266741" indent="0" algn="ctr">
              <a:buNone/>
              <a:defRPr sz="2133"/>
            </a:lvl8pPr>
            <a:lvl9pPr marL="4876274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86D43-883B-B83B-58F5-EDCCA8CA9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2A69A-03CB-4B69-AF67-C02DB56E2F45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B84A1-4FDE-6021-7925-384BD2DE6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D5B74-B8FA-5E7F-9686-8D13D5329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345720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EB1A7-04A7-3227-EC8C-29A6231A1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589AD-0D9D-4F5F-0D21-B47E44DDF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EAE0C-CF50-F972-6E66-6083EEB7F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1BB26-E518-4A2E-8B83-F453699E7A2D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099AB-90A0-6382-1A8B-7FF3D1899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46401-B73A-4B4D-6345-584047201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9868696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5A67A-A3B6-B1A0-8F4B-83197B860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10267"/>
            <a:ext cx="10515600" cy="2853267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EEA778-86D3-6F8F-1C67-6ED12F5B9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8934"/>
            <a:ext cx="10515600" cy="1500717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3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06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60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13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672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206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6741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27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C9742-9CAD-2959-DB1A-1BA60F697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7DF43-DC7A-4503-8B05-A3B88C63598E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348D4-F8E2-A590-6E09-9C3BB1DFB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E8AD1-0EDA-A541-3F1A-BEE087ED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137993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ADB1-0A60-AD00-19F4-3D8077770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2A6DC-0810-0A7D-42F3-9F2BAC59C4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6684"/>
            <a:ext cx="5156200" cy="4349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050BFB-32E1-4737-6B79-B9F39B46F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826684"/>
            <a:ext cx="5156200" cy="4349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7FB478-A95C-DFE9-512B-3B0FC170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DE9B1-5E9E-4F91-99A7-8B857ECF862D}" type="datetime1">
              <a:rPr lang="th-TH" smtClean="0"/>
              <a:t>28/08/66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6364A-EAB0-4669-50B0-44332ADC6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E5CC0A-B7CC-BDC1-10F5-7B01DF360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532835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E11AC-49B1-09BE-CE5B-F573D47CD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7" y="366188"/>
            <a:ext cx="10515600" cy="13250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57224-D772-BBF5-F8D4-7F595517A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319" y="1680638"/>
            <a:ext cx="5158316" cy="82550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35" indent="0">
              <a:buNone/>
              <a:defRPr sz="2667" b="1"/>
            </a:lvl2pPr>
            <a:lvl3pPr marL="1219068" indent="0">
              <a:buNone/>
              <a:defRPr sz="2400" b="1"/>
            </a:lvl3pPr>
            <a:lvl4pPr marL="1828604" indent="0">
              <a:buNone/>
              <a:defRPr sz="2133" b="1"/>
            </a:lvl4pPr>
            <a:lvl5pPr marL="2438138" indent="0">
              <a:buNone/>
              <a:defRPr sz="2133" b="1"/>
            </a:lvl5pPr>
            <a:lvl6pPr marL="3047672" indent="0">
              <a:buNone/>
              <a:defRPr sz="2133" b="1"/>
            </a:lvl6pPr>
            <a:lvl7pPr marL="3657206" indent="0">
              <a:buNone/>
              <a:defRPr sz="2133" b="1"/>
            </a:lvl7pPr>
            <a:lvl8pPr marL="4266741" indent="0">
              <a:buNone/>
              <a:defRPr sz="2133" b="1"/>
            </a:lvl8pPr>
            <a:lvl9pPr marL="4876274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1B693D-6016-EBD3-11CC-46A494A55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319" y="2506133"/>
            <a:ext cx="5158316" cy="368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7A578-578E-D606-0D92-820276FF7A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0638"/>
            <a:ext cx="5183717" cy="82550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35" indent="0">
              <a:buNone/>
              <a:defRPr sz="2667" b="1"/>
            </a:lvl2pPr>
            <a:lvl3pPr marL="1219068" indent="0">
              <a:buNone/>
              <a:defRPr sz="2400" b="1"/>
            </a:lvl3pPr>
            <a:lvl4pPr marL="1828604" indent="0">
              <a:buNone/>
              <a:defRPr sz="2133" b="1"/>
            </a:lvl4pPr>
            <a:lvl5pPr marL="2438138" indent="0">
              <a:buNone/>
              <a:defRPr sz="2133" b="1"/>
            </a:lvl5pPr>
            <a:lvl6pPr marL="3047672" indent="0">
              <a:buNone/>
              <a:defRPr sz="2133" b="1"/>
            </a:lvl6pPr>
            <a:lvl7pPr marL="3657206" indent="0">
              <a:buNone/>
              <a:defRPr sz="2133" b="1"/>
            </a:lvl7pPr>
            <a:lvl8pPr marL="4266741" indent="0">
              <a:buNone/>
              <a:defRPr sz="2133" b="1"/>
            </a:lvl8pPr>
            <a:lvl9pPr marL="4876274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63BBEA-767F-3C48-268A-B2D083751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6133"/>
            <a:ext cx="5183717" cy="368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51D0CF-9AB9-D7F4-2A78-E506EA051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6D865-D4BB-47FB-A071-7CDA72B72524}" type="datetime1">
              <a:rPr lang="th-TH" smtClean="0"/>
              <a:t>28/08/66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57E6AF-3D17-6614-D67F-DFA4077A0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02F15B-CA5A-D628-BC9B-F1318A727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40372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84992AE-9B0A-83E7-FCC6-41FFCD3C4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37" y="71065"/>
            <a:ext cx="9203200" cy="6479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E1A5C60-1BB8-11D8-708B-534897E28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434974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F855B37-B4B0-EBDC-49EB-61FFB1E46E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6183"/>
          </a:xfrm>
        </p:spPr>
        <p:txBody>
          <a:bodyPr/>
          <a:lstStyle/>
          <a:p>
            <a:fld id="{A541BB26-E518-4A2E-8B83-F453699E7A2D}" type="datetime1">
              <a:rPr lang="th-TH" smtClean="0"/>
              <a:t>28/08/66</a:t>
            </a:fld>
            <a:endParaRPr lang="th-TH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A59E065-C2BD-6418-3F46-FD5A494C8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6183"/>
          </a:xfrm>
        </p:spPr>
        <p:txBody>
          <a:bodyPr/>
          <a:lstStyle/>
          <a:p>
            <a:endParaRPr lang="th-TH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822DC28-0B6C-52A5-F38D-D8791EF07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6183"/>
          </a:xfrm>
        </p:spPr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6696835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7EAE-7721-F934-87DB-1124FF69D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C78F9E-3895-551B-212B-9AF3BC64C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0BC4F-FA7F-4409-8722-69E31899AA17}" type="datetime1">
              <a:rPr lang="th-TH" smtClean="0"/>
              <a:t>28/08/66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B61868-02B0-1416-6C2C-7A37D9D41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4DF720-3DB8-2A49-C5AA-8886D1296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840756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B87ED-8B87-625B-A80E-7C86FD9A2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46413-3610-48AE-A146-F1CC00434A92}" type="datetime1">
              <a:rPr lang="th-TH" smtClean="0"/>
              <a:t>28/08/66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15C5C6-0119-419A-5922-D1505905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A085A-3DEF-8CDC-02C1-BF3F36EAB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287134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5B697-B582-4457-CD66-BC42B4E97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21" y="457200"/>
            <a:ext cx="3932767" cy="16002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D68F3-5CE8-3EED-BA6C-4D082C304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19" y="988489"/>
            <a:ext cx="6172200" cy="4872567"/>
          </a:xfrm>
        </p:spPr>
        <p:txBody>
          <a:bodyPr/>
          <a:lstStyle>
            <a:lvl1pPr>
              <a:defRPr sz="4267"/>
            </a:lvl1pPr>
            <a:lvl2pPr>
              <a:defRPr sz="3732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97599D-9BC6-67F4-B306-1F44F89DB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21" y="2057400"/>
            <a:ext cx="3932767" cy="3812117"/>
          </a:xfrm>
        </p:spPr>
        <p:txBody>
          <a:bodyPr/>
          <a:lstStyle>
            <a:lvl1pPr marL="0" indent="0">
              <a:buNone/>
              <a:defRPr sz="2133"/>
            </a:lvl1pPr>
            <a:lvl2pPr marL="609535" indent="0">
              <a:buNone/>
              <a:defRPr sz="1867"/>
            </a:lvl2pPr>
            <a:lvl3pPr marL="1219068" indent="0">
              <a:buNone/>
              <a:defRPr sz="1600"/>
            </a:lvl3pPr>
            <a:lvl4pPr marL="1828604" indent="0">
              <a:buNone/>
              <a:defRPr sz="1333"/>
            </a:lvl4pPr>
            <a:lvl5pPr marL="2438138" indent="0">
              <a:buNone/>
              <a:defRPr sz="1333"/>
            </a:lvl5pPr>
            <a:lvl6pPr marL="3047672" indent="0">
              <a:buNone/>
              <a:defRPr sz="1333"/>
            </a:lvl6pPr>
            <a:lvl7pPr marL="3657206" indent="0">
              <a:buNone/>
              <a:defRPr sz="1333"/>
            </a:lvl7pPr>
            <a:lvl8pPr marL="4266741" indent="0">
              <a:buNone/>
              <a:defRPr sz="1333"/>
            </a:lvl8pPr>
            <a:lvl9pPr marL="4876274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3F5C0D-A239-2835-7988-C19DD6ADA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8255F-3E80-4C93-99F6-B07A9F298849}" type="datetime1">
              <a:rPr lang="th-TH" smtClean="0"/>
              <a:t>28/08/66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B85DEF-7D48-26F5-E58D-8C958702C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FBB0D6-DF27-751A-D413-CF3398E87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74853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0EFEF-36EE-F87B-4E12-BDCDB1BA1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21" y="457200"/>
            <a:ext cx="3932767" cy="16002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F94A8C-4156-6E2E-1A1B-19FD0069A9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719" y="988489"/>
            <a:ext cx="6172200" cy="4872567"/>
          </a:xfrm>
        </p:spPr>
        <p:txBody>
          <a:bodyPr/>
          <a:lstStyle>
            <a:lvl1pPr marL="0" indent="0">
              <a:buNone/>
              <a:defRPr sz="4267"/>
            </a:lvl1pPr>
            <a:lvl2pPr marL="609535" indent="0">
              <a:buNone/>
              <a:defRPr sz="3732"/>
            </a:lvl2pPr>
            <a:lvl3pPr marL="1219068" indent="0">
              <a:buNone/>
              <a:defRPr sz="3200"/>
            </a:lvl3pPr>
            <a:lvl4pPr marL="1828604" indent="0">
              <a:buNone/>
              <a:defRPr sz="2667"/>
            </a:lvl4pPr>
            <a:lvl5pPr marL="2438138" indent="0">
              <a:buNone/>
              <a:defRPr sz="2667"/>
            </a:lvl5pPr>
            <a:lvl6pPr marL="3047672" indent="0">
              <a:buNone/>
              <a:defRPr sz="2667"/>
            </a:lvl6pPr>
            <a:lvl7pPr marL="3657206" indent="0">
              <a:buNone/>
              <a:defRPr sz="2667"/>
            </a:lvl7pPr>
            <a:lvl8pPr marL="4266741" indent="0">
              <a:buNone/>
              <a:defRPr sz="2667"/>
            </a:lvl8pPr>
            <a:lvl9pPr marL="4876274" indent="0">
              <a:buNone/>
              <a:defRPr sz="2667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FCC7D-CDF7-C9C5-9D16-3CD238F95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21" y="2057400"/>
            <a:ext cx="3932767" cy="3812117"/>
          </a:xfrm>
        </p:spPr>
        <p:txBody>
          <a:bodyPr/>
          <a:lstStyle>
            <a:lvl1pPr marL="0" indent="0">
              <a:buNone/>
              <a:defRPr sz="2133"/>
            </a:lvl1pPr>
            <a:lvl2pPr marL="609535" indent="0">
              <a:buNone/>
              <a:defRPr sz="1867"/>
            </a:lvl2pPr>
            <a:lvl3pPr marL="1219068" indent="0">
              <a:buNone/>
              <a:defRPr sz="1600"/>
            </a:lvl3pPr>
            <a:lvl4pPr marL="1828604" indent="0">
              <a:buNone/>
              <a:defRPr sz="1333"/>
            </a:lvl4pPr>
            <a:lvl5pPr marL="2438138" indent="0">
              <a:buNone/>
              <a:defRPr sz="1333"/>
            </a:lvl5pPr>
            <a:lvl6pPr marL="3047672" indent="0">
              <a:buNone/>
              <a:defRPr sz="1333"/>
            </a:lvl6pPr>
            <a:lvl7pPr marL="3657206" indent="0">
              <a:buNone/>
              <a:defRPr sz="1333"/>
            </a:lvl7pPr>
            <a:lvl8pPr marL="4266741" indent="0">
              <a:buNone/>
              <a:defRPr sz="1333"/>
            </a:lvl8pPr>
            <a:lvl9pPr marL="4876274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B8E221-E936-0E93-BD3B-226DC10AF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A0C31-BBC7-447D-BCAF-083AF3F6BF51}" type="datetime1">
              <a:rPr lang="th-TH" smtClean="0"/>
              <a:t>28/08/66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97099-3093-04A4-23D8-97D28D82B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BFC4C-2EAC-F559-F0A9-C00470B15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079550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FE837-2A2F-B4D1-C5AF-C58CD1774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429B62-E2D3-DD47-3F80-7CE9BEF38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4C23F-70D2-E715-EB69-B588FB77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26D60-3148-4D12-963F-593AAA21C65B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B89F7-3506-6E00-91F6-8DE874220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9DF31-5816-D3BF-C56A-DB2A6885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083512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B451E5-F7AE-EBB0-B258-8CBD994834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6189"/>
            <a:ext cx="2628900" cy="581024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80EFC-C075-E826-1384-238DF715F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3" y="366189"/>
            <a:ext cx="7683500" cy="58102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D9F92-A182-5C68-9E5F-6A16D96A6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4F6CD-AFA9-4748-BB47-53FE64DE29A4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51D8F-FC74-C5FC-0BC9-A6519B7D2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9383C-F9BD-2419-8909-DEBC402BA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06145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5A67A-A3B6-B1A0-8F4B-83197B860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10267"/>
            <a:ext cx="10515600" cy="2853267"/>
          </a:xfrm>
          <a:prstGeom prst="rect">
            <a:avLst/>
          </a:prstGeo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EEA778-86D3-6F8F-1C67-6ED12F5B9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8934"/>
            <a:ext cx="10515600" cy="15007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3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06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60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13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672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206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6741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27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C9742-9CAD-2959-DB1A-1BA60F697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F7FE0-559F-4D9F-B5CE-C0C4CE043D16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348D4-F8E2-A590-6E09-9C3BB1DFB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E8AD1-0EDA-A541-3F1A-BEE087ED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4883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ADB1-0A60-AD00-19F4-3D8077770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8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2A6DC-0810-0A7D-42F3-9F2BAC59C4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6684"/>
            <a:ext cx="5156200" cy="43497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050BFB-32E1-4737-6B79-B9F39B46F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826684"/>
            <a:ext cx="5156200" cy="434974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7FB478-A95C-DFE9-512B-3B0FC170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BD9FD-C4CC-4067-88A7-4524A138ABDB}" type="datetime1">
              <a:rPr lang="th-TH" smtClean="0"/>
              <a:t>28/08/66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6364A-EAB0-4669-50B0-44332ADC6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E5CC0A-B7CC-BDC1-10F5-7B01DF360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06532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E11AC-49B1-09BE-CE5B-F573D47CD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7" y="366188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57224-D772-BBF5-F8D4-7F595517A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319" y="1680638"/>
            <a:ext cx="5158316" cy="8255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535" indent="0">
              <a:buNone/>
              <a:defRPr sz="2667" b="1"/>
            </a:lvl2pPr>
            <a:lvl3pPr marL="1219068" indent="0">
              <a:buNone/>
              <a:defRPr sz="2400" b="1"/>
            </a:lvl3pPr>
            <a:lvl4pPr marL="1828604" indent="0">
              <a:buNone/>
              <a:defRPr sz="2133" b="1"/>
            </a:lvl4pPr>
            <a:lvl5pPr marL="2438138" indent="0">
              <a:buNone/>
              <a:defRPr sz="2133" b="1"/>
            </a:lvl5pPr>
            <a:lvl6pPr marL="3047672" indent="0">
              <a:buNone/>
              <a:defRPr sz="2133" b="1"/>
            </a:lvl6pPr>
            <a:lvl7pPr marL="3657206" indent="0">
              <a:buNone/>
              <a:defRPr sz="2133" b="1"/>
            </a:lvl7pPr>
            <a:lvl8pPr marL="4266741" indent="0">
              <a:buNone/>
              <a:defRPr sz="2133" b="1"/>
            </a:lvl8pPr>
            <a:lvl9pPr marL="4876274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1B693D-6016-EBD3-11CC-46A494A55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319" y="2506133"/>
            <a:ext cx="5158316" cy="3683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7A578-578E-D606-0D92-820276FF7A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0638"/>
            <a:ext cx="5183717" cy="8255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535" indent="0">
              <a:buNone/>
              <a:defRPr sz="2667" b="1"/>
            </a:lvl2pPr>
            <a:lvl3pPr marL="1219068" indent="0">
              <a:buNone/>
              <a:defRPr sz="2400" b="1"/>
            </a:lvl3pPr>
            <a:lvl4pPr marL="1828604" indent="0">
              <a:buNone/>
              <a:defRPr sz="2133" b="1"/>
            </a:lvl4pPr>
            <a:lvl5pPr marL="2438138" indent="0">
              <a:buNone/>
              <a:defRPr sz="2133" b="1"/>
            </a:lvl5pPr>
            <a:lvl6pPr marL="3047672" indent="0">
              <a:buNone/>
              <a:defRPr sz="2133" b="1"/>
            </a:lvl6pPr>
            <a:lvl7pPr marL="3657206" indent="0">
              <a:buNone/>
              <a:defRPr sz="2133" b="1"/>
            </a:lvl7pPr>
            <a:lvl8pPr marL="4266741" indent="0">
              <a:buNone/>
              <a:defRPr sz="2133" b="1"/>
            </a:lvl8pPr>
            <a:lvl9pPr marL="4876274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63BBEA-767F-3C48-268A-B2D083751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6133"/>
            <a:ext cx="5183717" cy="3683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51D0CF-9AB9-D7F4-2A78-E506EA051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CCD73-DDBD-40C4-8861-0453A219A4DF}" type="datetime1">
              <a:rPr lang="th-TH" smtClean="0"/>
              <a:t>28/08/66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57E6AF-3D17-6614-D67F-DFA4077A0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02F15B-CA5A-D628-BC9B-F1318A727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15414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7EAE-7721-F934-87DB-1124FF69D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8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C78F9E-3895-551B-212B-9AF3BC64C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4986C-90B1-48D6-8154-5931AB50475D}" type="datetime1">
              <a:rPr lang="th-TH" smtClean="0"/>
              <a:t>28/08/66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B61868-02B0-1416-6C2C-7A37D9D41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4DF720-3DB8-2A49-C5AA-8886D1296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72588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B87ED-8B87-625B-A80E-7C86FD9A2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57345-18AF-4970-B888-F29E8FD3EB64}" type="datetime1">
              <a:rPr lang="th-TH" smtClean="0"/>
              <a:t>28/08/66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15C5C6-0119-419A-5922-D1505905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A085A-3DEF-8CDC-02C1-BF3F36EAB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53643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5B697-B582-4457-CD66-BC42B4E97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21" y="457200"/>
            <a:ext cx="3932767" cy="1600200"/>
          </a:xfrm>
          <a:prstGeom prst="rect">
            <a:avLst/>
          </a:prstGeo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D68F3-5CE8-3EED-BA6C-4D082C304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19" y="988489"/>
            <a:ext cx="6172200" cy="4872567"/>
          </a:xfrm>
          <a:prstGeom prst="rect">
            <a:avLst/>
          </a:prstGeom>
        </p:spPr>
        <p:txBody>
          <a:bodyPr/>
          <a:lstStyle>
            <a:lvl1pPr>
              <a:defRPr sz="4267"/>
            </a:lvl1pPr>
            <a:lvl2pPr>
              <a:defRPr sz="3732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97599D-9BC6-67F4-B306-1F44F89DB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21" y="2057400"/>
            <a:ext cx="3932767" cy="381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/>
            </a:lvl1pPr>
            <a:lvl2pPr marL="609535" indent="0">
              <a:buNone/>
              <a:defRPr sz="1867"/>
            </a:lvl2pPr>
            <a:lvl3pPr marL="1219068" indent="0">
              <a:buNone/>
              <a:defRPr sz="1600"/>
            </a:lvl3pPr>
            <a:lvl4pPr marL="1828604" indent="0">
              <a:buNone/>
              <a:defRPr sz="1333"/>
            </a:lvl4pPr>
            <a:lvl5pPr marL="2438138" indent="0">
              <a:buNone/>
              <a:defRPr sz="1333"/>
            </a:lvl5pPr>
            <a:lvl6pPr marL="3047672" indent="0">
              <a:buNone/>
              <a:defRPr sz="1333"/>
            </a:lvl6pPr>
            <a:lvl7pPr marL="3657206" indent="0">
              <a:buNone/>
              <a:defRPr sz="1333"/>
            </a:lvl7pPr>
            <a:lvl8pPr marL="4266741" indent="0">
              <a:buNone/>
              <a:defRPr sz="1333"/>
            </a:lvl8pPr>
            <a:lvl9pPr marL="4876274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3F5C0D-A239-2835-7988-C19DD6ADA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05499-A736-4739-9E63-5F6D9B1EDA4B}" type="datetime1">
              <a:rPr lang="th-TH" smtClean="0"/>
              <a:t>28/08/66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B85DEF-7D48-26F5-E58D-8C958702C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FBB0D6-DF27-751A-D413-CF3398E87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5415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0EFEF-36EE-F87B-4E12-BDCDB1BA1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21" y="457200"/>
            <a:ext cx="3932767" cy="1600200"/>
          </a:xfrm>
          <a:prstGeom prst="rect">
            <a:avLst/>
          </a:prstGeo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F94A8C-4156-6E2E-1A1B-19FD0069A9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719" y="988489"/>
            <a:ext cx="6172200" cy="48725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67"/>
            </a:lvl1pPr>
            <a:lvl2pPr marL="609535" indent="0">
              <a:buNone/>
              <a:defRPr sz="3732"/>
            </a:lvl2pPr>
            <a:lvl3pPr marL="1219068" indent="0">
              <a:buNone/>
              <a:defRPr sz="3200"/>
            </a:lvl3pPr>
            <a:lvl4pPr marL="1828604" indent="0">
              <a:buNone/>
              <a:defRPr sz="2667"/>
            </a:lvl4pPr>
            <a:lvl5pPr marL="2438138" indent="0">
              <a:buNone/>
              <a:defRPr sz="2667"/>
            </a:lvl5pPr>
            <a:lvl6pPr marL="3047672" indent="0">
              <a:buNone/>
              <a:defRPr sz="2667"/>
            </a:lvl6pPr>
            <a:lvl7pPr marL="3657206" indent="0">
              <a:buNone/>
              <a:defRPr sz="2667"/>
            </a:lvl7pPr>
            <a:lvl8pPr marL="4266741" indent="0">
              <a:buNone/>
              <a:defRPr sz="2667"/>
            </a:lvl8pPr>
            <a:lvl9pPr marL="4876274" indent="0">
              <a:buNone/>
              <a:defRPr sz="2667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FCC7D-CDF7-C9C5-9D16-3CD238F95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21" y="2057400"/>
            <a:ext cx="3932767" cy="381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/>
            </a:lvl1pPr>
            <a:lvl2pPr marL="609535" indent="0">
              <a:buNone/>
              <a:defRPr sz="1867"/>
            </a:lvl2pPr>
            <a:lvl3pPr marL="1219068" indent="0">
              <a:buNone/>
              <a:defRPr sz="1600"/>
            </a:lvl3pPr>
            <a:lvl4pPr marL="1828604" indent="0">
              <a:buNone/>
              <a:defRPr sz="1333"/>
            </a:lvl4pPr>
            <a:lvl5pPr marL="2438138" indent="0">
              <a:buNone/>
              <a:defRPr sz="1333"/>
            </a:lvl5pPr>
            <a:lvl6pPr marL="3047672" indent="0">
              <a:buNone/>
              <a:defRPr sz="1333"/>
            </a:lvl6pPr>
            <a:lvl7pPr marL="3657206" indent="0">
              <a:buNone/>
              <a:defRPr sz="1333"/>
            </a:lvl7pPr>
            <a:lvl8pPr marL="4266741" indent="0">
              <a:buNone/>
              <a:defRPr sz="1333"/>
            </a:lvl8pPr>
            <a:lvl9pPr marL="4876274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B8E221-E936-0E93-BD3B-226DC10AF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49D1-40D0-43B3-95CB-08FAF8181FCB}" type="datetime1">
              <a:rPr lang="th-TH" smtClean="0"/>
              <a:t>28/08/66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97099-3093-04A4-23D8-97D28D82B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BFC4C-2EAC-F559-F0A9-C00470B15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74128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2">
            <a:extLst>
              <a:ext uri="{FF2B5EF4-FFF2-40B4-BE49-F238E27FC236}">
                <a16:creationId xmlns:a16="http://schemas.microsoft.com/office/drawing/2014/main" id="{55E997B0-F457-C518-EF3E-080AAAF46B96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08" y="0"/>
            <a:ext cx="12201511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56FFA-E970-506D-4E18-217C83089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5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defRPr>
            </a:lvl1pPr>
          </a:lstStyle>
          <a:p>
            <a:fld id="{F1C26A65-A145-4BD8-B055-AD01524014D2}" type="datetime1">
              <a:rPr lang="th-TH" smtClean="0"/>
              <a:t>28/08/66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A5472-FD2B-A25C-3D9E-074E83EEF2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5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762DD-1AC8-068B-AF73-E71A37B32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5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defRPr>
            </a:lvl1pPr>
          </a:lstStyle>
          <a:p>
            <a:fld id="{2042B7A4-87EB-4398-A069-A4819E05338C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5710B88-0055-D939-38F4-C7FFFB137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7664"/>
            <a:ext cx="9203200" cy="647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5819A4F-6632-D581-4C32-CAB63D5AC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54126"/>
            <a:ext cx="1051560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694161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91" r:id="rId12"/>
    <p:sldLayoutId id="2147483650" r:id="rId13"/>
    <p:sldLayoutId id="2147483651" r:id="rId14"/>
  </p:sldLayoutIdLst>
  <p:hf hdr="0" ftr="0" dt="0"/>
  <p:txStyles>
    <p:titleStyle>
      <a:lvl1pPr algn="l" defTabSz="1219068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796A5"/>
          </a:solidFill>
          <a:latin typeface="Prompt" panose="00000500000000000000" pitchFamily="2" charset="-34"/>
          <a:ea typeface="+mj-ea"/>
          <a:cs typeface="Prompt" panose="00000500000000000000" pitchFamily="2" charset="-34"/>
        </a:defRPr>
      </a:lvl1pPr>
    </p:titleStyle>
    <p:bodyStyle>
      <a:lvl1pPr marL="304767" indent="-304767" algn="l" defTabSz="1219068" rtl="0" eaLnBrk="1" latinLnBrk="0" hangingPunct="1">
        <a:lnSpc>
          <a:spcPct val="150000"/>
        </a:lnSpc>
        <a:spcBef>
          <a:spcPts val="1333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1pPr>
      <a:lvl2pPr marL="914301" indent="-304767" algn="l" defTabSz="1219068" rtl="0" eaLnBrk="1" latinLnBrk="0" hangingPunct="1">
        <a:lnSpc>
          <a:spcPct val="150000"/>
        </a:lnSpc>
        <a:spcBef>
          <a:spcPts val="66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2pPr>
      <a:lvl3pPr marL="1523835" indent="-304767" algn="l" defTabSz="1219068" rtl="0" eaLnBrk="1" latinLnBrk="0" hangingPunct="1">
        <a:lnSpc>
          <a:spcPct val="150000"/>
        </a:lnSpc>
        <a:spcBef>
          <a:spcPts val="66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3pPr>
      <a:lvl4pPr marL="2133371" indent="-304767" algn="l" defTabSz="1219068" rtl="0" eaLnBrk="1" latinLnBrk="0" hangingPunct="1">
        <a:lnSpc>
          <a:spcPct val="150000"/>
        </a:lnSpc>
        <a:spcBef>
          <a:spcPts val="667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4pPr>
      <a:lvl5pPr marL="2742905" indent="-304767" algn="l" defTabSz="1219068" rtl="0" eaLnBrk="1" latinLnBrk="0" hangingPunct="1">
        <a:lnSpc>
          <a:spcPct val="150000"/>
        </a:lnSpc>
        <a:spcBef>
          <a:spcPts val="667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5pPr>
      <a:lvl6pPr marL="3352439" indent="-304767" algn="l" defTabSz="1219068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973" indent="-304767" algn="l" defTabSz="1219068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07" indent="-304767" algn="l" defTabSz="1219068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041" indent="-304767" algn="l" defTabSz="1219068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1pPr>
      <a:lvl2pPr marL="609535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2pPr>
      <a:lvl3pPr marL="1219068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3pPr>
      <a:lvl4pPr marL="1828604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4pPr>
      <a:lvl5pPr marL="2438138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5pPr>
      <a:lvl6pPr marL="3047672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6pPr>
      <a:lvl7pPr marL="3657206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7pPr>
      <a:lvl8pPr marL="4266741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8pPr>
      <a:lvl9pPr marL="4876274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2">
            <a:extLst>
              <a:ext uri="{FF2B5EF4-FFF2-40B4-BE49-F238E27FC236}">
                <a16:creationId xmlns:a16="http://schemas.microsoft.com/office/drawing/2014/main" id="{55E997B0-F457-C518-EF3E-080AAAF46B9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08" y="0"/>
            <a:ext cx="1220151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F69734-26DB-13EA-D79D-AE922C21E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237" y="71065"/>
            <a:ext cx="9203200" cy="647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th-T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2100CB-A5DE-25C1-1B43-8A2689BCB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54126"/>
            <a:ext cx="1051560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A5472-FD2B-A25C-3D9E-074E83EEF2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5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defRPr>
            </a:lvl1pPr>
          </a:lstStyle>
          <a:p>
            <a:endParaRPr lang="th-T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762DD-1AC8-068B-AF73-E71A37B32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5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defRPr>
            </a:lvl1pPr>
          </a:lstStyle>
          <a:p>
            <a:fld id="{2042B7A4-87EB-4398-A069-A4819E05338C}" type="slidenum">
              <a:rPr lang="th-TH" smtClean="0"/>
              <a:pPr/>
              <a:t>‹#›</a:t>
            </a:fld>
            <a:endParaRPr lang="th-TH" dirty="0"/>
          </a:p>
        </p:txBody>
      </p:sp>
      <p:pic>
        <p:nvPicPr>
          <p:cNvPr id="8" name="图片 1">
            <a:extLst>
              <a:ext uri="{FF2B5EF4-FFF2-40B4-BE49-F238E27FC236}">
                <a16:creationId xmlns:a16="http://schemas.microsoft.com/office/drawing/2014/main" id="{9CD17DEB-76BE-AB3C-2074-9EF050648F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2" t="82305" r="30635"/>
          <a:stretch>
            <a:fillRect/>
          </a:stretch>
        </p:blipFill>
        <p:spPr>
          <a:xfrm>
            <a:off x="8688288" y="-123393"/>
            <a:ext cx="3503712" cy="842420"/>
          </a:xfrm>
          <a:prstGeom prst="rect">
            <a:avLst/>
          </a:prstGeom>
        </p:spPr>
      </p:pic>
      <p:pic>
        <p:nvPicPr>
          <p:cNvPr id="9" name="图片 2">
            <a:extLst>
              <a:ext uri="{FF2B5EF4-FFF2-40B4-BE49-F238E27FC236}">
                <a16:creationId xmlns:a16="http://schemas.microsoft.com/office/drawing/2014/main" id="{83D45E13-0AC9-5897-EEF6-F1821B7846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6" t="14003" r="-243" b="56581"/>
          <a:stretch>
            <a:fillRect/>
          </a:stretch>
        </p:blipFill>
        <p:spPr>
          <a:xfrm>
            <a:off x="3" y="5364069"/>
            <a:ext cx="4750447" cy="152303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56FFA-E970-506D-4E18-217C83089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5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defRPr>
            </a:lvl1pPr>
          </a:lstStyle>
          <a:p>
            <a:fld id="{75582E61-B292-4EA7-B1C9-336919327F66}" type="datetime1">
              <a:rPr lang="th-TH" smtClean="0"/>
              <a:t>28/08/66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2729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hdr="0" ftr="0" dt="0"/>
  <p:txStyles>
    <p:titleStyle>
      <a:lvl1pPr algn="l" defTabSz="1219068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CA0AF"/>
          </a:solidFill>
          <a:latin typeface="Prompt" panose="00000500000000000000" pitchFamily="2" charset="-34"/>
          <a:ea typeface="+mj-ea"/>
          <a:cs typeface="Prompt" panose="00000500000000000000" pitchFamily="2" charset="-34"/>
        </a:defRPr>
      </a:lvl1pPr>
    </p:titleStyle>
    <p:bodyStyle>
      <a:lvl1pPr marL="304767" indent="-304767" algn="l" defTabSz="1219068" rtl="0" eaLnBrk="1" latinLnBrk="0" hangingPunct="1">
        <a:lnSpc>
          <a:spcPct val="150000"/>
        </a:lnSpc>
        <a:spcBef>
          <a:spcPts val="1333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1pPr>
      <a:lvl2pPr marL="914301" indent="-304767" algn="l" defTabSz="1219068" rtl="0" eaLnBrk="1" latinLnBrk="0" hangingPunct="1">
        <a:lnSpc>
          <a:spcPct val="150000"/>
        </a:lnSpc>
        <a:spcBef>
          <a:spcPts val="667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2pPr>
      <a:lvl3pPr marL="1523835" indent="-304767" algn="l" defTabSz="1219068" rtl="0" eaLnBrk="1" latinLnBrk="0" hangingPunct="1">
        <a:lnSpc>
          <a:spcPct val="150000"/>
        </a:lnSpc>
        <a:spcBef>
          <a:spcPts val="667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3pPr>
      <a:lvl4pPr marL="2133371" indent="-304767" algn="l" defTabSz="1219068" rtl="0" eaLnBrk="1" latinLnBrk="0" hangingPunct="1">
        <a:lnSpc>
          <a:spcPct val="150000"/>
        </a:lnSpc>
        <a:spcBef>
          <a:spcPts val="667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4pPr>
      <a:lvl5pPr marL="2742905" indent="-304767" algn="l" defTabSz="1219068" rtl="0" eaLnBrk="1" latinLnBrk="0" hangingPunct="1">
        <a:lnSpc>
          <a:spcPct val="150000"/>
        </a:lnSpc>
        <a:spcBef>
          <a:spcPts val="667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Prompt" panose="00000500000000000000" pitchFamily="2" charset="-34"/>
          <a:ea typeface="+mn-ea"/>
          <a:cs typeface="Prompt" panose="00000500000000000000" pitchFamily="2" charset="-34"/>
        </a:defRPr>
      </a:lvl5pPr>
      <a:lvl6pPr marL="3352439" indent="-304767" algn="l" defTabSz="1219068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973" indent="-304767" algn="l" defTabSz="1219068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07" indent="-304767" algn="l" defTabSz="1219068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041" indent="-304767" algn="l" defTabSz="1219068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1pPr>
      <a:lvl2pPr marL="609535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2pPr>
      <a:lvl3pPr marL="1219068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3pPr>
      <a:lvl4pPr marL="1828604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4pPr>
      <a:lvl5pPr marL="2438138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5pPr>
      <a:lvl6pPr marL="3047672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6pPr>
      <a:lvl7pPr marL="3657206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7pPr>
      <a:lvl8pPr marL="4266741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8pPr>
      <a:lvl9pPr marL="4876274" algn="l" defTabSz="1219068" rtl="0" eaLnBrk="1" latinLnBrk="0" hangingPunct="1">
        <a:defRPr sz="37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6.jpeg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4" t="14003" r="-243" b="27165"/>
          <a:stretch>
            <a:fillRect/>
          </a:stretch>
        </p:blipFill>
        <p:spPr>
          <a:xfrm>
            <a:off x="0" y="3811935"/>
            <a:ext cx="7536160" cy="3046068"/>
          </a:xfrm>
          <a:prstGeom prst="rect">
            <a:avLst/>
          </a:prstGeom>
        </p:spPr>
      </p:pic>
      <p:sp>
        <p:nvSpPr>
          <p:cNvPr id="17" name="TextBox 7"/>
          <p:cNvSpPr>
            <a:spLocks noChangeArrowheads="1"/>
          </p:cNvSpPr>
          <p:nvPr/>
        </p:nvSpPr>
        <p:spPr bwMode="auto">
          <a:xfrm>
            <a:off x="4604630" y="3811935"/>
            <a:ext cx="7116159" cy="328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2133" b="1" dirty="0">
                <a:solidFill>
                  <a:srgbClr val="205DA1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  <a:sym typeface="+mn-lt"/>
              </a:rPr>
              <a:t>SC362102 Software Engineering</a:t>
            </a:r>
            <a:endParaRPr lang="zh-CN" altLang="en-US" sz="2133" b="1" dirty="0">
              <a:solidFill>
                <a:srgbClr val="205DA1"/>
              </a:solidFill>
              <a:latin typeface="Prompt" panose="00000500000000000000" pitchFamily="2" charset="-34"/>
              <a:ea typeface="+mn-ea"/>
              <a:cs typeface="Prompt" panose="00000500000000000000" pitchFamily="2" charset="-34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7596020" y="4486728"/>
            <a:ext cx="3576620" cy="646331"/>
            <a:chOff x="5677613" y="3895930"/>
            <a:chExt cx="2682464" cy="484748"/>
          </a:xfrm>
        </p:grpSpPr>
        <p:sp>
          <p:nvSpPr>
            <p:cNvPr id="20" name="矩形 19"/>
            <p:cNvSpPr/>
            <p:nvPr/>
          </p:nvSpPr>
          <p:spPr>
            <a:xfrm>
              <a:off x="5677614" y="3909380"/>
              <a:ext cx="1827314" cy="273378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/>
                </a:solidFill>
                <a:latin typeface="Prompt" panose="00000500000000000000" pitchFamily="2" charset="-34"/>
                <a:cs typeface="Prompt" panose="00000500000000000000" pitchFamily="2" charset="-34"/>
                <a:sym typeface="+mn-lt"/>
              </a:endParaRPr>
            </a:p>
          </p:txBody>
        </p:sp>
        <p:sp>
          <p:nvSpPr>
            <p:cNvPr id="21" name="TextBox 84"/>
            <p:cNvSpPr txBox="1"/>
            <p:nvPr/>
          </p:nvSpPr>
          <p:spPr>
            <a:xfrm>
              <a:off x="5677613" y="3895930"/>
              <a:ext cx="2682464" cy="484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solidFill>
                    <a:srgbClr val="205DA1"/>
                  </a:solidFill>
                  <a:latin typeface="Prompt" panose="00000500000000000000" pitchFamily="2" charset="-34"/>
                  <a:ea typeface="+mn-ea"/>
                  <a:cs typeface="Prompt" panose="00000500000000000000" pitchFamily="2" charset="-34"/>
                  <a:sym typeface="+mn-lt"/>
                </a:rPr>
                <a:t>Lecturer: Jakkrit Kaewyotha, Ph.D.</a:t>
              </a:r>
            </a:p>
            <a:p>
              <a:endParaRPr lang="en-US" altLang="zh-CN" sz="1200" i="1" dirty="0">
                <a:solidFill>
                  <a:prstClr val="black">
                    <a:lumMod val="75000"/>
                    <a:lumOff val="25000"/>
                  </a:prstClr>
                </a:solidFill>
                <a:latin typeface="Prompt" panose="00000500000000000000" pitchFamily="2" charset="-34"/>
                <a:cs typeface="Prompt" panose="00000500000000000000" pitchFamily="2" charset="-34"/>
              </a:endParaRPr>
            </a:p>
            <a:p>
              <a:r>
                <a:rPr lang="en-US" altLang="zh-CN" sz="1200" i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Prompt" panose="00000500000000000000" pitchFamily="2" charset="-34"/>
                  <a:cs typeface="Prompt" panose="00000500000000000000" pitchFamily="2" charset="-34"/>
                </a:rPr>
                <a:t>College of Computing, </a:t>
              </a:r>
              <a:r>
                <a:rPr lang="en-US" altLang="zh-CN" sz="1200" i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Prompt" panose="00000500000000000000" pitchFamily="2" charset="-34"/>
                  <a:cs typeface="Prompt" panose="00000500000000000000" pitchFamily="2" charset="-34"/>
                </a:rPr>
                <a:t>Khon</a:t>
              </a:r>
              <a:r>
                <a:rPr lang="en-US" altLang="zh-CN" sz="1200" i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Prompt" panose="00000500000000000000" pitchFamily="2" charset="-34"/>
                  <a:cs typeface="Prompt" panose="00000500000000000000" pitchFamily="2" charset="-34"/>
                </a:rPr>
                <a:t> </a:t>
              </a:r>
              <a:r>
                <a:rPr lang="en-US" altLang="zh-CN" sz="1200" i="1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Prompt" panose="00000500000000000000" pitchFamily="2" charset="-34"/>
                  <a:cs typeface="Prompt" panose="00000500000000000000" pitchFamily="2" charset="-34"/>
                </a:rPr>
                <a:t>Kaen</a:t>
              </a:r>
              <a:r>
                <a:rPr lang="en-US" altLang="zh-CN" sz="1200" i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Prompt" panose="00000500000000000000" pitchFamily="2" charset="-34"/>
                  <a:cs typeface="Prompt" panose="00000500000000000000" pitchFamily="2" charset="-34"/>
                </a:rPr>
                <a:t> University</a:t>
              </a:r>
              <a:endParaRPr lang="zh-CN" altLang="en-US" sz="1200" dirty="0">
                <a:solidFill>
                  <a:srgbClr val="205DA1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  <a:sym typeface="+mn-lt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1871531" y="2319229"/>
            <a:ext cx="75361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spc="400" dirty="0">
                <a:solidFill>
                  <a:srgbClr val="0796A5"/>
                </a:solidFill>
                <a:latin typeface="Prompt" panose="00000500000000000000" pitchFamily="2" charset="-34"/>
                <a:ea typeface="+mn-ea"/>
                <a:cs typeface="Prompt" panose="00000500000000000000" pitchFamily="2" charset="-34"/>
                <a:sym typeface="+mn-lt"/>
              </a:rPr>
              <a:t>Analysis Model&amp; Object Oriented Analysis </a:t>
            </a:r>
            <a:endParaRPr lang="zh-CN" altLang="en-US" sz="3600" b="1" spc="400" dirty="0">
              <a:solidFill>
                <a:srgbClr val="0796A5"/>
              </a:solidFill>
              <a:latin typeface="Prompt" panose="00000500000000000000" pitchFamily="2" charset="-34"/>
              <a:ea typeface="+mn-ea"/>
              <a:cs typeface="Prompt" panose="00000500000000000000" pitchFamily="2" charset="-34"/>
              <a:sym typeface="+mn-lt"/>
            </a:endParaRPr>
          </a:p>
        </p:txBody>
      </p:sp>
      <p:pic>
        <p:nvPicPr>
          <p:cNvPr id="23" name="Paula DeAnda - Why Would I Ev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640949" y="-1659565"/>
            <a:ext cx="649817" cy="64981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06" r="13763"/>
          <a:stretch>
            <a:fillRect/>
          </a:stretch>
        </p:blipFill>
        <p:spPr>
          <a:xfrm>
            <a:off x="4175791" y="5"/>
            <a:ext cx="7973839" cy="25706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User Story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491117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การอธิบาย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functional requirement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คือการอธิบายรายละเอียดที่ผู้ใช้เข้ามาปฏิสัมพันธ์กับระบบ ซึ่งก็คือการเข้ามาใช้งานระบบ ถ้าเป็นคนมักเรียกว่า </a:t>
            </a:r>
            <a:r>
              <a:rPr lang="th-TH" sz="2000" b="1" dirty="0">
                <a:solidFill>
                  <a:srgbClr val="00B0F0"/>
                </a:solidFill>
              </a:rPr>
              <a:t>‘ผู้ใช้’ (</a:t>
            </a:r>
            <a:r>
              <a:rPr lang="en-US" sz="2000" b="1" dirty="0">
                <a:solidFill>
                  <a:srgbClr val="00B0F0"/>
                </a:solidFill>
              </a:rPr>
              <a:t>user)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เข้ามาเรียกใช้ </a:t>
            </a:r>
            <a:r>
              <a:rPr lang="th-TH" sz="2000" b="1" dirty="0">
                <a:solidFill>
                  <a:srgbClr val="00B050"/>
                </a:solidFill>
              </a:rPr>
              <a:t>‘ฟังก์ชั่น’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ของระบบ ถ้าเป็นอุปกรณ์ (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device)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หรือระบบภายนอก (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external system)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จะระบุชื่ออุปกรณ์หรือชื่อระบบไปเลย หรืออาจจะแทนด้วย ‘เซอร์วิส’ (หรือ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API)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ของระบบก็ได้</a:t>
            </a:r>
          </a:p>
          <a:p>
            <a:pPr>
              <a:defRPr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Pattern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ของ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User Story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ตัวอย่างเช่น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“As a &lt;role&gt;, I want &lt;goal/desire&gt; so that &lt;benefit&gt;”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“As a &lt;role&gt;, I want &lt;goal/desire&gt;”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“In order to &lt;receive benefit&gt; as a &lt;role&gt;, I want &lt;goal/desire&gt;”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“As &lt;who&gt; &lt;when&gt; &lt;where&gt;, I &lt;what&gt; because &lt;why&gt;.”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“As a &lt;role&gt;, I can &lt;action with system&gt; so that &lt;external benefit&gt;”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10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536890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User Story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491117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ฟังก์ชันการค้นหาข้อมูลลูกค้า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 a User, I want to search for my customer by their first and last names.</a:t>
            </a:r>
            <a:endParaRPr lang="th-TH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>
              <a:defRPr/>
            </a:pP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ถ้าเป็นผู้ใช้งาน ฉันต้องการค้นหาลูกค้าของฉันด้วยชื่อจริง และ นามสกุล</a:t>
            </a:r>
          </a:p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ฟังก์ชันแก้ไขตารางประชุม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 a non-administrative user, I want to modify my own schedules but not the schedules of other users.</a:t>
            </a:r>
          </a:p>
          <a:p>
            <a:pPr lvl="1">
              <a:defRPr/>
            </a:pP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ถ้าเป็นผู้ใช้งานที่ไม่ใช่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Admin 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ฉันต้องการแก้ไขตารางประชุมตัวเองได้ แต่คนอื่นไม่สามารถแก้ไขได้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11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631506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/>
              <a:t>แบบจำลองข้อมูล </a:t>
            </a:r>
            <a:r>
              <a:rPr lang="en-US" b="1" dirty="0"/>
              <a:t>(Data Model)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491117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แผนภาพแสดงความสัมพันธ์ของข้อมูล (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Entity Relationship Diagram: ERD)</a:t>
            </a:r>
          </a:p>
          <a:p>
            <a:pPr lvl="1">
              <a:defRPr/>
            </a:pP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เป็นแผนภาพสำหรับจำลองข้อมูล ซึ่งจะประกอบด้วย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Entity 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และความสัมพันธ์ของข้อมูล(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Relationship) 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ที่เกิดขึ้นทั้งหมดในระบบ</a:t>
            </a:r>
          </a:p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ส่วนประกอบ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Entity 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หมายถึง สิ่งที่สนใจสามารถระบุได้ในความเป็นจริง และต้องการเก็บข้อมูลที่เกี่ยวข้องกับสิ่งนั้น ๆ ด้วย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Attribute 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หรือ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Property  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หมายถึง คุณสมบัติหรือคุณลักษณะของ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Entity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Relation 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หมายถึง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Entity Type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ที่แสดงความสัมพันธ์ระหว่าง 2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Entity Type 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ขึ้นไป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82544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แบบจำลองข้อมูล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Data Model)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13</a:t>
            </a:fld>
            <a:endParaRPr lang="th-TH" dirty="0"/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EE630CC6-D5CD-EC81-F144-66C39781D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560" y="836712"/>
            <a:ext cx="7920880" cy="5683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887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แบบจำลองข้อมูล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Data Model)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14</a:t>
            </a:fld>
            <a:endParaRPr lang="th-TH" dirty="0"/>
          </a:p>
        </p:txBody>
      </p:sp>
      <p:pic>
        <p:nvPicPr>
          <p:cNvPr id="5" name="object 3">
            <a:extLst>
              <a:ext uri="{FF2B5EF4-FFF2-40B4-BE49-F238E27FC236}">
                <a16:creationId xmlns:a16="http://schemas.microsoft.com/office/drawing/2014/main" id="{2EA5C2F6-D1B8-416D-2AB9-42C84E8AE34E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27760" y="1051560"/>
            <a:ext cx="9360408" cy="527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025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มุ่งที่นิยามของคลาสและลักษณะที่คลาสทำงานร่วมกัน แทนที่เราจะมองปัญหาในลักษณะอินพุต โพรเซส เอาท์พุตแบบดั้งเดิม ซึ่งเป็นลักษณะของกระแสข้อมูล เราจะมองปัญหาในแง่ของโครงสร้างข้อมูลตามลำดับชั้น </a:t>
            </a:r>
          </a:p>
          <a:p>
            <a:pPr>
              <a:defRPr/>
            </a:pP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แบบจำลองเชิงวัตถุ  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UML (Unified Modeling Language)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มี 9 แผนภาพ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15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090520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067" b="1" dirty="0">
                <a:solidFill>
                  <a:srgbClr val="00B050"/>
                </a:solidFill>
              </a:rPr>
              <a:t>Structural Diagram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เป็นกลุ่มแผนภาพที่แสดงให้เห็นโครงสร้างเชิงสถิต (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Static)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ของระบบ คือ โครงสร้างในส่วนที่ไม่มีการเปลี่ยนแปลงหรือเคลื่อนไหวแม้จะมีเหตุการณ์ใดๆ เกิดขึ้น </a:t>
            </a:r>
          </a:p>
          <a:p>
            <a:pPr>
              <a:defRPr/>
            </a:pPr>
            <a:r>
              <a:rPr lang="en-US" sz="2067" b="1" dirty="0">
                <a:solidFill>
                  <a:srgbClr val="00B050"/>
                </a:solidFill>
              </a:rPr>
              <a:t>Behavioral Diagram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เป็นกลุ่มแผนภาพให้เห็นภาพเชิงกิจกรรมของระบบ (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Dynamic)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คือแสดงให้เห็นถึงพฤติกรรมของระบบที่มีการเปลี่ยนแปลงในเมื่อมีเหตุการณ์ใดๆ เกิดขึ้น และแสดงให้เห็นถึงความสามารถของระบบที่ดำเนินการในหน้าที่บางอย่างได้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16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013884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17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Statechart</a:t>
            </a: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Text Box 5">
            <a:extLst>
              <a:ext uri="{FF2B5EF4-FFF2-40B4-BE49-F238E27FC236}">
                <a16:creationId xmlns:a16="http://schemas.microsoft.com/office/drawing/2014/main" id="{6296E11D-1A85-960F-9969-7BE6946D68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Text Box 7">
            <a:extLst>
              <a:ext uri="{FF2B5EF4-FFF2-40B4-BE49-F238E27FC236}">
                <a16:creationId xmlns:a16="http://schemas.microsoft.com/office/drawing/2014/main" id="{FAB4CC31-CECB-7FE1-3CD7-68DB9B750B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178942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18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Statechart</a:t>
            </a: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 Diagram</a:t>
            </a: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Activity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Deployment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Text Box 5">
            <a:extLst>
              <a:ext uri="{FF2B5EF4-FFF2-40B4-BE49-F238E27FC236}">
                <a16:creationId xmlns:a16="http://schemas.microsoft.com/office/drawing/2014/main" id="{6296E11D-1A85-960F-9969-7BE6946D68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8088" y="1844824"/>
            <a:ext cx="2913063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algn="ctr" defTabSz="762000">
              <a:defRPr/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High Level</a:t>
            </a: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Text Box 7">
            <a:extLst>
              <a:ext uri="{FF2B5EF4-FFF2-40B4-BE49-F238E27FC236}">
                <a16:creationId xmlns:a16="http://schemas.microsoft.com/office/drawing/2014/main" id="{FAB4CC31-CECB-7FE1-3CD7-68DB9B750B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7689" y="4342647"/>
            <a:ext cx="248497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defTabSz="762000">
              <a:defRPr/>
            </a:pPr>
            <a:r>
              <a:rPr lang="en-US" sz="36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Low Level</a:t>
            </a:r>
          </a:p>
        </p:txBody>
      </p:sp>
    </p:spTree>
    <p:extLst>
      <p:ext uri="{BB962C8B-B14F-4D97-AF65-F5344CB8AC3E}">
        <p14:creationId xmlns:p14="http://schemas.microsoft.com/office/powerpoint/2010/main" val="36599170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19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Statechart</a:t>
            </a: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196CF12D-FF7D-1EA9-EFCF-9822326527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7834726B-F18D-E4AB-B4D1-EC63EB661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1810534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แบบจำลองการวิเคราะห์  (</a:t>
            </a:r>
            <a:r>
              <a:rPr lang="en-US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Analysis Model)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491117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00" b="1" dirty="0">
                <a:solidFill>
                  <a:srgbClr val="00B050"/>
                </a:solidFill>
              </a:rPr>
              <a:t>แบบจำลอง</a:t>
            </a:r>
            <a:r>
              <a:rPr lang="th-T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คือ สัญลักษณ์ที่ใช้จำลองข้อเท็จจริงต่างๆ ที่เกิดขึ้นในระบบ เป็นแผนภาพที่แสดงให้เห็นในแต่ละมุมมอง </a:t>
            </a:r>
          </a:p>
          <a:p>
            <a:pPr>
              <a:defRPr/>
            </a:pPr>
            <a:r>
              <a:rPr lang="th-TH" sz="2000" b="1" dirty="0">
                <a:solidFill>
                  <a:srgbClr val="FF0000"/>
                </a:solidFill>
              </a:rPr>
              <a:t>แบบจำลองการวิเคราะห์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คือ แบบจำลองที่เขียนขึ้นจากข้อกำหนดความต้องการของระบบ สะท้อนให้เห็นถึงหน้าที่การทำงานของระบบด้านต่างๆ และจะถูกนำไปใช้ในระยะการออกแบบต่อไป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662900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ตัวอย่าง 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Use Case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20</a:t>
            </a:fld>
            <a:endParaRPr lang="th-TH" dirty="0"/>
          </a:p>
        </p:txBody>
      </p:sp>
      <p:grpSp>
        <p:nvGrpSpPr>
          <p:cNvPr id="3" name="Group 12">
            <a:extLst>
              <a:ext uri="{FF2B5EF4-FFF2-40B4-BE49-F238E27FC236}">
                <a16:creationId xmlns:a16="http://schemas.microsoft.com/office/drawing/2014/main" id="{EE0878E8-2735-20EF-C4FE-6305F43F8C86}"/>
              </a:ext>
            </a:extLst>
          </p:cNvPr>
          <p:cNvGrpSpPr>
            <a:grpSpLocks/>
          </p:cNvGrpSpPr>
          <p:nvPr/>
        </p:nvGrpSpPr>
        <p:grpSpPr bwMode="auto">
          <a:xfrm>
            <a:off x="2351584" y="1772816"/>
            <a:ext cx="6429375" cy="4643438"/>
            <a:chOff x="3549879" y="1242541"/>
            <a:chExt cx="4867275" cy="4143404"/>
          </a:xfrm>
        </p:grpSpPr>
        <p:graphicFrame>
          <p:nvGraphicFramePr>
            <p:cNvPr id="5" name="Object 6">
              <a:extLst>
                <a:ext uri="{FF2B5EF4-FFF2-40B4-BE49-F238E27FC236}">
                  <a16:creationId xmlns:a16="http://schemas.microsoft.com/office/drawing/2014/main" id="{239F7CB5-B535-6F46-13AD-4860385260B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403480713"/>
                </p:ext>
              </p:extLst>
            </p:nvPr>
          </p:nvGraphicFramePr>
          <p:xfrm>
            <a:off x="3549879" y="1242541"/>
            <a:ext cx="4867275" cy="41434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Visio" r:id="rId3" imgW="7292343" imgH="5050757" progId="Visio.Drawing.11">
                    <p:embed/>
                  </p:oleObj>
                </mc:Choice>
                <mc:Fallback>
                  <p:oleObj name="Visio" r:id="rId3" imgW="7292343" imgH="5050757" progId="Visio.Drawing.11">
                    <p:embed/>
                    <p:pic>
                      <p:nvPicPr>
                        <p:cNvPr id="22535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49879" y="1242541"/>
                          <a:ext cx="4867275" cy="414340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C4D3628-0317-AA38-78F4-5582AC41102F}"/>
                </a:ext>
              </a:extLst>
            </p:cNvPr>
            <p:cNvCxnSpPr/>
            <p:nvPr/>
          </p:nvCxnSpPr>
          <p:spPr>
            <a:xfrm rot="5400000">
              <a:off x="7079215" y="2537932"/>
              <a:ext cx="1286226" cy="6429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DDE9217-9684-2580-205B-7D5BB4124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1034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 Case Diagrams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ของระบบส่งข่าวผ่าน 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SMS/E-Mail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ถึงศิษย์เก่า</a:t>
            </a:r>
          </a:p>
        </p:txBody>
      </p:sp>
    </p:spTree>
    <p:extLst>
      <p:ext uri="{BB962C8B-B14F-4D97-AF65-F5344CB8AC3E}">
        <p14:creationId xmlns:p14="http://schemas.microsoft.com/office/powerpoint/2010/main" val="598051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ตัวอย่าง 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Use Case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21</a:t>
            </a:fld>
            <a:endParaRPr lang="th-TH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5E1862-31DA-FC2B-0250-7816C4421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3250" y="1122815"/>
            <a:ext cx="7435174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476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ตัวอย่าง 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Use Case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22</a:t>
            </a:fld>
            <a:endParaRPr lang="th-T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6A1875-A5F1-5164-9AA2-836713480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965" y="795734"/>
            <a:ext cx="8748069" cy="526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4554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23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Statechart</a:t>
            </a: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6C266ABD-BDA1-F8B6-7C14-0D4734029A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5581C9DF-2829-748F-D710-D31DCCA241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4297728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Activity Diagram</a:t>
            </a:r>
            <a:endParaRPr lang="th-TH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เป็นแผนภาพที่แสดงให้เห็นลำดับการดำเนินกิจกรรม (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Activity)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จากกิจกรรมหนึ่งไปยังกิจกรรมหนึ่ง ซึ่งเกิดจากการทำงานของอ๊อบเจ็คภายในระบบ มีลักษณะคล้ายกับ 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Flow Chart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24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466060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Activity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25</a:t>
            </a:fld>
            <a:endParaRPr lang="th-T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7D3F0F-C18A-8D70-08F8-AD147C912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293" y="921800"/>
            <a:ext cx="5055307" cy="546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5880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26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Statechart</a:t>
            </a: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01ABC10B-B618-1E52-6F33-6E831C33E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32F87F6E-CDBC-1F52-E303-5BE3B7118F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41697068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Deployment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27</a:t>
            </a:fld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C61C-6874-1C46-B092-6CF3B22E2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เป็นแผนภาพแสดงระบบสถาปัตยกรรมของ 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Hardware/Software</a:t>
            </a:r>
          </a:p>
        </p:txBody>
      </p:sp>
      <p:pic>
        <p:nvPicPr>
          <p:cNvPr id="7" name="object 4">
            <a:extLst>
              <a:ext uri="{FF2B5EF4-FFF2-40B4-BE49-F238E27FC236}">
                <a16:creationId xmlns:a16="http://schemas.microsoft.com/office/drawing/2014/main" id="{11A9A83A-A2E5-F592-C6D1-B8F902FFEDE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008187" y="2015593"/>
            <a:ext cx="68453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5363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28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State chart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07941B68-86C1-FDF0-F99E-8E03E589B3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80CA5E2C-90CC-F41F-2F81-01752D351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1144584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Sequence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29</a:t>
            </a:fld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C61C-6874-1C46-B092-6CF3B22E2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เป็นแผนภาพที่แสดงให้เห็นถึงการปฎิสัมพันธ์ (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Interaction)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ระหว่าง 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โดยเฉพาะการส่ง 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Message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ระหว่าง 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ซึ่งมีลำดับของเวลา เรียกว่า 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Sequence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ที่เกิดเหตุการณ์ขั้น โดยจะมีสัญลักษณ์แสดงให้เห็นลำดับการส่ง </a:t>
            </a:r>
            <a:r>
              <a:rPr lang="en-US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Message </a:t>
            </a:r>
            <a:r>
              <a:rPr lang="th-TH" sz="2067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ตามเวลาอย่างชัดเจน</a:t>
            </a:r>
          </a:p>
        </p:txBody>
      </p:sp>
    </p:spTree>
    <p:extLst>
      <p:ext uri="{BB962C8B-B14F-4D97-AF65-F5344CB8AC3E}">
        <p14:creationId xmlns:p14="http://schemas.microsoft.com/office/powerpoint/2010/main" val="3717221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แบบจำลองการวิเคราะห์  (</a:t>
            </a:r>
            <a:r>
              <a:rPr lang="en-US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Analysis Model)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491117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แบบจำลองตาม</a:t>
            </a:r>
            <a:r>
              <a:rPr lang="th-TH" sz="2000" b="1" dirty="0">
                <a:solidFill>
                  <a:srgbClr val="FF0000"/>
                </a:solidFill>
              </a:rPr>
              <a:t>แนวทางเชิงโครงสร้าง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Structured Analysis) </a:t>
            </a:r>
          </a:p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ตัวอย่างเช่น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Process Model (DFD) + Data Model (ER)</a:t>
            </a: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Backlog + User Story + Data Model (ER)</a:t>
            </a:r>
          </a:p>
          <a:p>
            <a:pPr lvl="1">
              <a:defRPr/>
            </a:pPr>
            <a:endParaRPr lang="th-TH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แบบจำลองตาม</a:t>
            </a:r>
            <a:r>
              <a:rPr lang="th-TH" sz="2000" b="1" dirty="0">
                <a:solidFill>
                  <a:srgbClr val="FF0000"/>
                </a:solidFill>
              </a:rPr>
              <a:t>แนวทางเชิงวัตถุ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Oriented Analysis) </a:t>
            </a:r>
            <a:endParaRPr lang="th-TH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ตัวอย่างเช่น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UML (Unified Modeling Language)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154375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Sequence Diagram (1)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30</a:t>
            </a:fld>
            <a:endParaRPr lang="th-TH" dirty="0"/>
          </a:p>
        </p:txBody>
      </p:sp>
      <p:pic>
        <p:nvPicPr>
          <p:cNvPr id="7" name="Picture 28" descr="C:\Documents and Settings\KKU-User\Desktop\e-ARM\sen admin.bmp">
            <a:extLst>
              <a:ext uri="{FF2B5EF4-FFF2-40B4-BE49-F238E27FC236}">
                <a16:creationId xmlns:a16="http://schemas.microsoft.com/office/drawing/2014/main" id="{E94F8355-2211-4675-4176-F6DF67CB3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717" y="924292"/>
            <a:ext cx="7970239" cy="5231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74283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Sequence Diagram (2)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31</a:t>
            </a:fld>
            <a:endParaRPr lang="th-TH" dirty="0"/>
          </a:p>
        </p:txBody>
      </p:sp>
      <p:pic>
        <p:nvPicPr>
          <p:cNvPr id="3" name="Picture 9" descr="D:\Documents and Settings\HP\Desktop\111111111111111111111111111111111111111111111111111.bmp">
            <a:extLst>
              <a:ext uri="{FF2B5EF4-FFF2-40B4-BE49-F238E27FC236}">
                <a16:creationId xmlns:a16="http://schemas.microsoft.com/office/drawing/2014/main" id="{BFC67E09-735F-9EB4-D666-C5392699F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2748" y="1052736"/>
            <a:ext cx="7927628" cy="523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04992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Sequence Diagram (3)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32</a:t>
            </a:fld>
            <a:endParaRPr lang="th-T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30B6D0-FD4B-DA2C-97C7-F61173C2A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859" y="1214893"/>
            <a:ext cx="7830282" cy="442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0487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33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State chart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78B9C804-923B-C2AE-DE65-4CB7065636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EA45A507-C82C-E0D6-62FF-01C3820E68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36391162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Collaboration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34</a:t>
            </a:fld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C61C-6874-1C46-B092-6CF3B22E2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เป็นแผนภาพที่แสดงให้เห็นถึงการปฎิสัมพันธ์เช่นเดียวกับ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Sequence Diagram </a:t>
            </a:r>
            <a:r>
              <a:rPr lang="th-TH" sz="1800" b="1" dirty="0">
                <a:solidFill>
                  <a:srgbClr val="FF0000"/>
                </a:solidFill>
              </a:rPr>
              <a:t>แต่แตกต่างกันที่จะไม่มีสัญลักษณ์แสดงถึงลำดับการส่ง </a:t>
            </a:r>
            <a:r>
              <a:rPr lang="en-US" sz="1800" b="1" dirty="0">
                <a:solidFill>
                  <a:srgbClr val="FF0000"/>
                </a:solidFill>
              </a:rPr>
              <a:t>message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th-TH" sz="1800" b="1" dirty="0">
                <a:solidFill>
                  <a:srgbClr val="FF0000"/>
                </a:solidFill>
              </a:rPr>
              <a:t>อย่างชัดเจน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ดังนั้น ขึ้นอยู่กับทีมงานว่าจะเลือกแผนภาพแบบใด หากทีมงานต้องการให้เห็นถึงการส่ง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Message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ตามลำดับเวลาเป็นสำคัญก็ให้เลือก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Sequence Diagram 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6203169-B737-9666-D30E-7E290FFEB61F}"/>
              </a:ext>
            </a:extLst>
          </p:cNvPr>
          <p:cNvGrpSpPr/>
          <p:nvPr/>
        </p:nvGrpSpPr>
        <p:grpSpPr>
          <a:xfrm>
            <a:off x="2207568" y="3476630"/>
            <a:ext cx="7901483" cy="2848749"/>
            <a:chOff x="642938" y="3357563"/>
            <a:chExt cx="7901483" cy="2848749"/>
          </a:xfrm>
        </p:grpSpPr>
        <p:grpSp>
          <p:nvGrpSpPr>
            <p:cNvPr id="45" name="Group 15">
              <a:extLst>
                <a:ext uri="{FF2B5EF4-FFF2-40B4-BE49-F238E27FC236}">
                  <a16:creationId xmlns:a16="http://schemas.microsoft.com/office/drawing/2014/main" id="{65D69054-7F15-DC47-78EF-E4FD4C85EB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5813" y="3500438"/>
              <a:ext cx="357187" cy="582612"/>
              <a:chOff x="3195" y="2477"/>
              <a:chExt cx="239" cy="502"/>
            </a:xfrm>
          </p:grpSpPr>
          <p:grpSp>
            <p:nvGrpSpPr>
              <p:cNvPr id="69" name="Group 17">
                <a:extLst>
                  <a:ext uri="{FF2B5EF4-FFF2-40B4-BE49-F238E27FC236}">
                    <a16:creationId xmlns:a16="http://schemas.microsoft.com/office/drawing/2014/main" id="{D18F2AED-5D1E-2764-1424-B363A2F01FD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195" y="2837"/>
                <a:ext cx="239" cy="142"/>
                <a:chOff x="3195" y="2837"/>
                <a:chExt cx="239" cy="142"/>
              </a:xfrm>
            </p:grpSpPr>
            <p:sp>
              <p:nvSpPr>
                <p:cNvPr id="74" name="Line 18">
                  <a:extLst>
                    <a:ext uri="{FF2B5EF4-FFF2-40B4-BE49-F238E27FC236}">
                      <a16:creationId xmlns:a16="http://schemas.microsoft.com/office/drawing/2014/main" id="{6DFE66D0-9FDF-7707-5CDA-C52858B7506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195" y="2837"/>
                  <a:ext cx="136" cy="142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1600">
                    <a:latin typeface="Prompt" panose="00000500000000000000" pitchFamily="2" charset="-34"/>
                    <a:cs typeface="Prompt" panose="00000500000000000000" pitchFamily="2" charset="-34"/>
                  </a:endParaRPr>
                </a:p>
              </p:txBody>
            </p:sp>
            <p:sp>
              <p:nvSpPr>
                <p:cNvPr id="75" name="Line 19">
                  <a:extLst>
                    <a:ext uri="{FF2B5EF4-FFF2-40B4-BE49-F238E27FC236}">
                      <a16:creationId xmlns:a16="http://schemas.microsoft.com/office/drawing/2014/main" id="{8F469E27-EDBF-9A66-406C-46A2A83E606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330" y="2837"/>
                  <a:ext cx="104" cy="142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1600">
                    <a:latin typeface="Prompt" panose="00000500000000000000" pitchFamily="2" charset="-34"/>
                    <a:cs typeface="Prompt" panose="00000500000000000000" pitchFamily="2" charset="-34"/>
                  </a:endParaRPr>
                </a:p>
              </p:txBody>
            </p:sp>
          </p:grpSp>
          <p:grpSp>
            <p:nvGrpSpPr>
              <p:cNvPr id="70" name="Group 20">
                <a:extLst>
                  <a:ext uri="{FF2B5EF4-FFF2-40B4-BE49-F238E27FC236}">
                    <a16:creationId xmlns:a16="http://schemas.microsoft.com/office/drawing/2014/main" id="{ACAA32D9-ED2C-E5F2-5F05-560ACC397E6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212" y="2567"/>
                <a:ext cx="221" cy="287"/>
                <a:chOff x="3212" y="2567"/>
                <a:chExt cx="221" cy="287"/>
              </a:xfrm>
            </p:grpSpPr>
            <p:sp>
              <p:nvSpPr>
                <p:cNvPr id="72" name="Line 21">
                  <a:extLst>
                    <a:ext uri="{FF2B5EF4-FFF2-40B4-BE49-F238E27FC236}">
                      <a16:creationId xmlns:a16="http://schemas.microsoft.com/office/drawing/2014/main" id="{79AEDDA7-10A2-4E21-6E2F-4D1A1D3EEE9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322" y="2567"/>
                  <a:ext cx="12" cy="287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1600">
                    <a:latin typeface="Prompt" panose="00000500000000000000" pitchFamily="2" charset="-34"/>
                    <a:cs typeface="Prompt" panose="00000500000000000000" pitchFamily="2" charset="-34"/>
                  </a:endParaRPr>
                </a:p>
              </p:txBody>
            </p:sp>
            <p:sp>
              <p:nvSpPr>
                <p:cNvPr id="73" name="Line 22">
                  <a:extLst>
                    <a:ext uri="{FF2B5EF4-FFF2-40B4-BE49-F238E27FC236}">
                      <a16:creationId xmlns:a16="http://schemas.microsoft.com/office/drawing/2014/main" id="{AB78C217-3B00-CB56-AAE2-A9B212C2747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12" y="2760"/>
                  <a:ext cx="221" cy="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1600">
                    <a:latin typeface="Prompt" panose="00000500000000000000" pitchFamily="2" charset="-34"/>
                    <a:cs typeface="Prompt" panose="00000500000000000000" pitchFamily="2" charset="-34"/>
                  </a:endParaRPr>
                </a:p>
              </p:txBody>
            </p:sp>
          </p:grpSp>
          <p:sp>
            <p:nvSpPr>
              <p:cNvPr id="71" name="Oval 16">
                <a:extLst>
                  <a:ext uri="{FF2B5EF4-FFF2-40B4-BE49-F238E27FC236}">
                    <a16:creationId xmlns:a16="http://schemas.microsoft.com/office/drawing/2014/main" id="{F25082C1-5589-3687-57FB-9E29278AE7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22" y="2477"/>
                <a:ext cx="200" cy="19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tx2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th-TH" altLang="en-US" sz="2400">
                  <a:latin typeface="Prompt" panose="00000500000000000000" pitchFamily="2" charset="-34"/>
                  <a:cs typeface="Prompt" panose="00000500000000000000" pitchFamily="2" charset="-34"/>
                </a:endParaRPr>
              </a:p>
            </p:txBody>
          </p:sp>
        </p:grpSp>
        <p:sp>
          <p:nvSpPr>
            <p:cNvPr id="46" name="TextBox 13">
              <a:extLst>
                <a:ext uri="{FF2B5EF4-FFF2-40B4-BE49-F238E27FC236}">
                  <a16:creationId xmlns:a16="http://schemas.microsoft.com/office/drawing/2014/main" id="{C6B915F6-3CB5-693F-B6A2-C800C41FA6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57500" y="3500438"/>
              <a:ext cx="1714500" cy="4616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2400" dirty="0">
                  <a:latin typeface="Prompt" panose="00000500000000000000" pitchFamily="2" charset="-34"/>
                  <a:cs typeface="Prompt" panose="00000500000000000000" pitchFamily="2" charset="-34"/>
                </a:rPr>
                <a:t>:</a:t>
              </a:r>
              <a:r>
                <a:rPr lang="en-US" altLang="en-US" sz="2400" u="sng" dirty="0">
                  <a:latin typeface="Prompt" panose="00000500000000000000" pitchFamily="2" charset="-34"/>
                  <a:cs typeface="Prompt" panose="00000500000000000000" pitchFamily="2" charset="-34"/>
                </a:rPr>
                <a:t>Interface</a:t>
              </a:r>
              <a:endParaRPr lang="th-TH" altLang="en-US" sz="2400" u="sng" dirty="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47" name="TextBox 15">
              <a:extLst>
                <a:ext uri="{FF2B5EF4-FFF2-40B4-BE49-F238E27FC236}">
                  <a16:creationId xmlns:a16="http://schemas.microsoft.com/office/drawing/2014/main" id="{C10C8241-4D97-3010-FFF1-6CFE7C0D40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15546" y="3483917"/>
              <a:ext cx="2428875" cy="4616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2400" dirty="0">
                  <a:latin typeface="Prompt" panose="00000500000000000000" pitchFamily="2" charset="-34"/>
                  <a:cs typeface="Prompt" panose="00000500000000000000" pitchFamily="2" charset="-34"/>
                </a:rPr>
                <a:t>:</a:t>
              </a:r>
              <a:r>
                <a:rPr lang="en-US" altLang="en-US" sz="2400" u="sng" dirty="0">
                  <a:latin typeface="Prompt" panose="00000500000000000000" pitchFamily="2" charset="-34"/>
                  <a:cs typeface="Prompt" panose="00000500000000000000" pitchFamily="2" charset="-34"/>
                </a:rPr>
                <a:t>Administrator</a:t>
              </a:r>
              <a:endParaRPr lang="th-TH" altLang="en-US" sz="2400" u="sng" dirty="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48" name="TextBox 16">
              <a:extLst>
                <a:ext uri="{FF2B5EF4-FFF2-40B4-BE49-F238E27FC236}">
                  <a16:creationId xmlns:a16="http://schemas.microsoft.com/office/drawing/2014/main" id="{6679BC53-3651-1C8D-09BC-C624D9B6F5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29125" y="5072063"/>
              <a:ext cx="1357313" cy="4616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2400">
                  <a:latin typeface="Prompt" panose="00000500000000000000" pitchFamily="2" charset="-34"/>
                  <a:cs typeface="Prompt" panose="00000500000000000000" pitchFamily="2" charset="-34"/>
                </a:rPr>
                <a:t>:</a:t>
              </a:r>
              <a:r>
                <a:rPr lang="en-US" altLang="en-US" sz="2400" u="sng">
                  <a:latin typeface="Prompt" panose="00000500000000000000" pitchFamily="2" charset="-34"/>
                  <a:cs typeface="Prompt" panose="00000500000000000000" pitchFamily="2" charset="-34"/>
                </a:rPr>
                <a:t>News</a:t>
              </a:r>
              <a:endParaRPr lang="th-TH" altLang="en-US" sz="2400" u="sng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grpSp>
          <p:nvGrpSpPr>
            <p:cNvPr id="49" name="Group 15">
              <a:extLst>
                <a:ext uri="{FF2B5EF4-FFF2-40B4-BE49-F238E27FC236}">
                  <a16:creationId xmlns:a16="http://schemas.microsoft.com/office/drawing/2014/main" id="{8E95CC14-7635-27B6-AA08-C74F970EF6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28750" y="5286375"/>
              <a:ext cx="357188" cy="582613"/>
              <a:chOff x="3195" y="2477"/>
              <a:chExt cx="239" cy="502"/>
            </a:xfrm>
          </p:grpSpPr>
          <p:grpSp>
            <p:nvGrpSpPr>
              <p:cNvPr id="62" name="Group 17">
                <a:extLst>
                  <a:ext uri="{FF2B5EF4-FFF2-40B4-BE49-F238E27FC236}">
                    <a16:creationId xmlns:a16="http://schemas.microsoft.com/office/drawing/2014/main" id="{F7E66F73-F5C4-C126-1FB9-5DAA50A142D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195" y="2837"/>
                <a:ext cx="239" cy="142"/>
                <a:chOff x="3195" y="2837"/>
                <a:chExt cx="239" cy="142"/>
              </a:xfrm>
            </p:grpSpPr>
            <p:sp>
              <p:nvSpPr>
                <p:cNvPr id="67" name="Line 18">
                  <a:extLst>
                    <a:ext uri="{FF2B5EF4-FFF2-40B4-BE49-F238E27FC236}">
                      <a16:creationId xmlns:a16="http://schemas.microsoft.com/office/drawing/2014/main" id="{5056DD67-8B71-24F2-5108-CDE07B93466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195" y="2837"/>
                  <a:ext cx="136" cy="142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1600">
                    <a:latin typeface="Prompt" panose="00000500000000000000" pitchFamily="2" charset="-34"/>
                    <a:cs typeface="Prompt" panose="00000500000000000000" pitchFamily="2" charset="-34"/>
                  </a:endParaRPr>
                </a:p>
              </p:txBody>
            </p:sp>
            <p:sp>
              <p:nvSpPr>
                <p:cNvPr id="68" name="Line 19">
                  <a:extLst>
                    <a:ext uri="{FF2B5EF4-FFF2-40B4-BE49-F238E27FC236}">
                      <a16:creationId xmlns:a16="http://schemas.microsoft.com/office/drawing/2014/main" id="{D35AC85D-CA45-DC5A-F5A7-0216B549836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330" y="2837"/>
                  <a:ext cx="104" cy="142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1600">
                    <a:latin typeface="Prompt" panose="00000500000000000000" pitchFamily="2" charset="-34"/>
                    <a:cs typeface="Prompt" panose="00000500000000000000" pitchFamily="2" charset="-34"/>
                  </a:endParaRPr>
                </a:p>
              </p:txBody>
            </p:sp>
          </p:grpSp>
          <p:grpSp>
            <p:nvGrpSpPr>
              <p:cNvPr id="63" name="Group 20">
                <a:extLst>
                  <a:ext uri="{FF2B5EF4-FFF2-40B4-BE49-F238E27FC236}">
                    <a16:creationId xmlns:a16="http://schemas.microsoft.com/office/drawing/2014/main" id="{F85BF447-B280-3047-0B89-25CFB38AD97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212" y="2567"/>
                <a:ext cx="221" cy="287"/>
                <a:chOff x="3212" y="2567"/>
                <a:chExt cx="221" cy="287"/>
              </a:xfrm>
            </p:grpSpPr>
            <p:sp>
              <p:nvSpPr>
                <p:cNvPr id="65" name="Line 21">
                  <a:extLst>
                    <a:ext uri="{FF2B5EF4-FFF2-40B4-BE49-F238E27FC236}">
                      <a16:creationId xmlns:a16="http://schemas.microsoft.com/office/drawing/2014/main" id="{70D1A045-BFFF-37F7-B2A4-B1846EE3C0E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3322" y="2567"/>
                  <a:ext cx="12" cy="287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1600">
                    <a:latin typeface="Prompt" panose="00000500000000000000" pitchFamily="2" charset="-34"/>
                    <a:cs typeface="Prompt" panose="00000500000000000000" pitchFamily="2" charset="-34"/>
                  </a:endParaRPr>
                </a:p>
              </p:txBody>
            </p:sp>
            <p:sp>
              <p:nvSpPr>
                <p:cNvPr id="66" name="Line 22">
                  <a:extLst>
                    <a:ext uri="{FF2B5EF4-FFF2-40B4-BE49-F238E27FC236}">
                      <a16:creationId xmlns:a16="http://schemas.microsoft.com/office/drawing/2014/main" id="{D3565EED-36F8-52B2-81DE-D45CA9074F9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12" y="2760"/>
                  <a:ext cx="221" cy="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sz="1600">
                    <a:latin typeface="Prompt" panose="00000500000000000000" pitchFamily="2" charset="-34"/>
                    <a:cs typeface="Prompt" panose="00000500000000000000" pitchFamily="2" charset="-34"/>
                  </a:endParaRPr>
                </a:p>
              </p:txBody>
            </p:sp>
          </p:grpSp>
          <p:sp>
            <p:nvSpPr>
              <p:cNvPr id="64" name="Oval 16">
                <a:extLst>
                  <a:ext uri="{FF2B5EF4-FFF2-40B4-BE49-F238E27FC236}">
                    <a16:creationId xmlns:a16="http://schemas.microsoft.com/office/drawing/2014/main" id="{67B4D080-802F-7F15-1CB3-7266936094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22" y="2477"/>
                <a:ext cx="200" cy="197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tx2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th-TH" altLang="en-US" sz="2400">
                  <a:latin typeface="Prompt" panose="00000500000000000000" pitchFamily="2" charset="-34"/>
                  <a:cs typeface="Prompt" panose="00000500000000000000" pitchFamily="2" charset="-34"/>
                </a:endParaRP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29D8470-E549-0EBC-B167-63715B995509}"/>
                </a:ext>
              </a:extLst>
            </p:cNvPr>
            <p:cNvCxnSpPr/>
            <p:nvPr/>
          </p:nvCxnSpPr>
          <p:spPr>
            <a:xfrm>
              <a:off x="1357313" y="3714750"/>
              <a:ext cx="1500187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28">
              <a:extLst>
                <a:ext uri="{FF2B5EF4-FFF2-40B4-BE49-F238E27FC236}">
                  <a16:creationId xmlns:a16="http://schemas.microsoft.com/office/drawing/2014/main" id="{6C2063BE-CC94-C93F-2EE6-3578218EE8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43063" y="3357563"/>
              <a:ext cx="700833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200">
                  <a:latin typeface="Prompt" panose="00000500000000000000" pitchFamily="2" charset="-34"/>
                  <a:cs typeface="Prompt" panose="00000500000000000000" pitchFamily="2" charset="-34"/>
                </a:rPr>
                <a:t>Login()</a:t>
              </a:r>
              <a:endParaRPr lang="th-TH" altLang="en-US" sz="12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53" name="TextBox 30">
              <a:extLst>
                <a:ext uri="{FF2B5EF4-FFF2-40B4-BE49-F238E27FC236}">
                  <a16:creationId xmlns:a16="http://schemas.microsoft.com/office/drawing/2014/main" id="{98A40472-A1FF-8507-7B76-D43197EBC5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00625" y="3429000"/>
              <a:ext cx="75533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200">
                  <a:latin typeface="Prompt" panose="00000500000000000000" pitchFamily="2" charset="-34"/>
                  <a:cs typeface="Prompt" panose="00000500000000000000" pitchFamily="2" charset="-34"/>
                </a:rPr>
                <a:t>Check()</a:t>
              </a:r>
              <a:endParaRPr lang="th-TH" altLang="en-US" sz="12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28FA7C72-63CC-E4C9-92DA-5CFB1998B39B}"/>
                </a:ext>
              </a:extLst>
            </p:cNvPr>
            <p:cNvCxnSpPr/>
            <p:nvPr/>
          </p:nvCxnSpPr>
          <p:spPr>
            <a:xfrm>
              <a:off x="3929063" y="4048125"/>
              <a:ext cx="1143000" cy="100012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33">
              <a:extLst>
                <a:ext uri="{FF2B5EF4-FFF2-40B4-BE49-F238E27FC236}">
                  <a16:creationId xmlns:a16="http://schemas.microsoft.com/office/drawing/2014/main" id="{75F5F7DD-6939-18B7-1A0B-D3A0D092F2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00563" y="4286250"/>
              <a:ext cx="128587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200">
                  <a:latin typeface="Prompt" panose="00000500000000000000" pitchFamily="2" charset="-34"/>
                  <a:cs typeface="Prompt" panose="00000500000000000000" pitchFamily="2" charset="-34"/>
                </a:rPr>
                <a:t>CheckNews()</a:t>
              </a:r>
              <a:endParaRPr lang="th-TH" altLang="en-US" sz="12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5E6E3EE-35EC-76B6-C6E5-5EC3D44DB606}"/>
                </a:ext>
              </a:extLst>
            </p:cNvPr>
            <p:cNvCxnSpPr/>
            <p:nvPr/>
          </p:nvCxnSpPr>
          <p:spPr>
            <a:xfrm rot="5400000">
              <a:off x="1857375" y="4000500"/>
              <a:ext cx="1357313" cy="135731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40">
              <a:extLst>
                <a:ext uri="{FF2B5EF4-FFF2-40B4-BE49-F238E27FC236}">
                  <a16:creationId xmlns:a16="http://schemas.microsoft.com/office/drawing/2014/main" id="{045ADAA4-B967-9CB6-6B16-53D560A537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7438" y="4857750"/>
              <a:ext cx="128587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200">
                  <a:latin typeface="Prompt" panose="00000500000000000000" pitchFamily="2" charset="-34"/>
                  <a:cs typeface="Prompt" panose="00000500000000000000" pitchFamily="2" charset="-34"/>
                </a:rPr>
                <a:t>sendNews()</a:t>
              </a:r>
              <a:endParaRPr lang="th-TH" altLang="en-US" sz="12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A327A66D-9CA9-C325-7F3E-6391BA5F5F66}"/>
                </a:ext>
              </a:extLst>
            </p:cNvPr>
            <p:cNvCxnSpPr/>
            <p:nvPr/>
          </p:nvCxnSpPr>
          <p:spPr>
            <a:xfrm rot="10800000">
              <a:off x="1285875" y="3929063"/>
              <a:ext cx="1571625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0">
              <a:extLst>
                <a:ext uri="{FF2B5EF4-FFF2-40B4-BE49-F238E27FC236}">
                  <a16:creationId xmlns:a16="http://schemas.microsoft.com/office/drawing/2014/main" id="{F1D389C9-5C9B-8F45-FA4B-85CF7A25B8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28750" y="4000500"/>
              <a:ext cx="150018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200">
                  <a:latin typeface="Prompt" panose="00000500000000000000" pitchFamily="2" charset="-34"/>
                  <a:cs typeface="Prompt" panose="00000500000000000000" pitchFamily="2" charset="-34"/>
                </a:rPr>
                <a:t>displayCheck()</a:t>
              </a:r>
              <a:endParaRPr lang="th-TH" altLang="en-US" sz="12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60" name="TextBox 51">
              <a:extLst>
                <a:ext uri="{FF2B5EF4-FFF2-40B4-BE49-F238E27FC236}">
                  <a16:creationId xmlns:a16="http://schemas.microsoft.com/office/drawing/2014/main" id="{18B65C7B-C991-811F-A55B-D0516C8D2B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2938" y="4214813"/>
              <a:ext cx="665567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200">
                  <a:latin typeface="Prompt" panose="00000500000000000000" pitchFamily="2" charset="-34"/>
                  <a:cs typeface="Prompt" panose="00000500000000000000" pitchFamily="2" charset="-34"/>
                </a:rPr>
                <a:t>Admin</a:t>
              </a:r>
              <a:endParaRPr lang="th-TH" altLang="en-US" sz="12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61" name="TextBox 52">
              <a:extLst>
                <a:ext uri="{FF2B5EF4-FFF2-40B4-BE49-F238E27FC236}">
                  <a16:creationId xmlns:a16="http://schemas.microsoft.com/office/drawing/2014/main" id="{0C132150-68A7-4D84-2B28-85D56069D4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4438" y="5929313"/>
              <a:ext cx="69281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200">
                  <a:latin typeface="Prompt" panose="00000500000000000000" pitchFamily="2" charset="-34"/>
                  <a:cs typeface="Prompt" panose="00000500000000000000" pitchFamily="2" charset="-34"/>
                </a:rPr>
                <a:t>Alumni</a:t>
              </a:r>
              <a:endParaRPr lang="th-TH" altLang="en-US" sz="12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8260B3E6-DCA1-7534-5BE5-FF24A422CBD0}"/>
              </a:ext>
            </a:extLst>
          </p:cNvPr>
          <p:cNvCxnSpPr/>
          <p:nvPr/>
        </p:nvCxnSpPr>
        <p:spPr>
          <a:xfrm>
            <a:off x="6136630" y="3851533"/>
            <a:ext cx="1500187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9062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35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State chart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D13F2996-30FC-F2E8-836E-EC06ACAF13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CB93CBA8-D193-4A11-247C-42628265F6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11304223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36</a:t>
            </a:fld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C61C-6874-1C46-B092-6CF3B22E2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เป็นแผนภาพที่ใช้ในการแสดงกลุ่มของคลาส โครงสร้างคลาส และ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Interface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ตลอดจนแสดงความสำพันธ์ระหว่างคลาส ซึ่งเทคนิคที่ใช้ในการค้นหาจะแตกต่างออกไปตามประสบการณ์ของทีมงาน</a:t>
            </a:r>
          </a:p>
        </p:txBody>
      </p:sp>
    </p:spTree>
    <p:extLst>
      <p:ext uri="{BB962C8B-B14F-4D97-AF65-F5344CB8AC3E}">
        <p14:creationId xmlns:p14="http://schemas.microsoft.com/office/powerpoint/2010/main" val="1970765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เทคนิคการแปลงเป็น 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37</a:t>
            </a:fld>
            <a:endParaRPr lang="th-TH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EF96D0BD-B614-223A-155E-3306D46DF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2" t="832" r="41182" b="65428"/>
          <a:stretch>
            <a:fillRect/>
          </a:stretch>
        </p:blipFill>
        <p:spPr bwMode="auto">
          <a:xfrm>
            <a:off x="1501774" y="1196752"/>
            <a:ext cx="7858125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4782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Class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38</a:t>
            </a:fld>
            <a:endParaRPr lang="th-TH" dirty="0"/>
          </a:p>
        </p:txBody>
      </p:sp>
      <p:graphicFrame>
        <p:nvGraphicFramePr>
          <p:cNvPr id="20" name="Object 4">
            <a:extLst>
              <a:ext uri="{FF2B5EF4-FFF2-40B4-BE49-F238E27FC236}">
                <a16:creationId xmlns:a16="http://schemas.microsoft.com/office/drawing/2014/main" id="{B60B45C3-D9A6-FB83-98DA-7AD9FE6BFE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6624988"/>
              </p:ext>
            </p:extLst>
          </p:nvPr>
        </p:nvGraphicFramePr>
        <p:xfrm>
          <a:off x="1415480" y="749948"/>
          <a:ext cx="8429625" cy="557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9825038" imgH="6485573" progId="Visio.Drawing.11">
                  <p:embed/>
                </p:oleObj>
              </mc:Choice>
              <mc:Fallback>
                <p:oleObj name="Visio" r:id="rId3" imgW="9825038" imgH="6485573" progId="Visio.Drawing.11">
                  <p:embed/>
                  <p:pic>
                    <p:nvPicPr>
                      <p:cNvPr id="37893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5480" y="749948"/>
                        <a:ext cx="8429625" cy="5572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08811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39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*State chart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87476479-98EC-FE77-96A2-FFA81DA3CB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56BA3755-EAA7-785A-0CF4-36582565F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3425801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แบบจำลองกระบวนการ (</a:t>
            </a:r>
            <a:r>
              <a:rPr lang="en-US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Process Model)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491117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แผนภาพกระแสข้อมูล (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Flow Diagram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>
              <a:defRPr/>
            </a:pP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แผนภาพที่แสดงถึงทิศทางการไหลของข้อมูลที่มีอยู่ในระบบ จากกระบวนการทำงานหนึ่งไปอีกกระบวนการหนึ่งหรือไปยังส่วนอื่นที่เกี่ยวข้อง เช่น แหล่งจัดเก็บข้อมูล (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Store) </a:t>
            </a: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ผู้ที่เกี่ยวข้องที่อยู่นอกระบบ (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External Agent)</a:t>
            </a:r>
          </a:p>
          <a:p>
            <a:pPr lvl="1">
              <a:defRPr/>
            </a:pP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เป็นรูปภาพ สื่อความเข้าใจง่าย</a:t>
            </a:r>
          </a:p>
          <a:p>
            <a:pPr lvl="1">
              <a:defRPr/>
            </a:pP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มีเพียง 4 สัญญลักษณ์ </a:t>
            </a:r>
          </a:p>
          <a:p>
            <a:pPr lvl="1">
              <a:defRPr/>
            </a:pPr>
            <a:r>
              <a:rPr lang="th-T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มีลักษณะ 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Top-Down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4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9736959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Statechart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40</a:t>
            </a:fld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C61C-6874-1C46-B092-6CF3B22E2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เป็นแผนภาพที่แสดงให้เห็นพฤติกรรมของ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เช่นเดียวกับกลุ่ม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Behavioral Diagram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อื่นๆ แต่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Statechart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Diagram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จะเน้นที่การแสดงในเห็นถึงสถานะ (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State)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การเปลี่ยนสถานะ (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Transition)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ที่มีต่อเหตุการณ์ (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Event)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ที่เกิดขึ้นในช่วงชีวิตของ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1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ช่วง (1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Sequence)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843BCD-8005-BCE7-0313-C855C11F6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099" y="2993986"/>
            <a:ext cx="7391801" cy="285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5748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41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*State chart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A6A36318-68CD-0A18-B17F-DBFE629350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899D0C25-56CB-B975-D19D-E7A2BEF1D9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25667746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42</a:t>
            </a:fld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C61C-6874-1C46-B092-6CF3B22E2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เป็นแผนภาพที่แสดงถึงโครงสร้างทางกายภาพของโปรแกรม ประกอบด้วยส่วนประกอบต่างๆ ที่เรียกว่า “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Component”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ซึ่งหมายถึง ส่วนประกอบย่อยของซอฟต์แวร์ของระบบงานทั้งหมด ดังนั้น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Component Diagram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จึงเป็นแผนภาพที่แสดงความสัมพันธ์ระหว่าง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Component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ของซอฟต์แวร์ที่ใช้ในระบบ ทำให้เห็นว่าประกอบไปด้วยไฟล์ใดบ้าง ส่วนใหญ่มักจะแสดงไฟล์ที่เป็น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Source Code, Binary Code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หรือไฟล์ไบนารี </a:t>
            </a:r>
          </a:p>
        </p:txBody>
      </p:sp>
      <p:pic>
        <p:nvPicPr>
          <p:cNvPr id="5" name="object 4">
            <a:extLst>
              <a:ext uri="{FF2B5EF4-FFF2-40B4-BE49-F238E27FC236}">
                <a16:creationId xmlns:a16="http://schemas.microsoft.com/office/drawing/2014/main" id="{576D69BF-2A04-919A-8CFA-B9A3F407E0F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10141" y="3701970"/>
            <a:ext cx="5041392" cy="302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905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43</a:t>
            </a:fld>
            <a:endParaRPr lang="th-TH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2C44DD2-A8F6-CFDA-1191-0E4FA8022EB3}"/>
              </a:ext>
            </a:extLst>
          </p:cNvPr>
          <p:cNvGrpSpPr/>
          <p:nvPr/>
        </p:nvGrpSpPr>
        <p:grpSpPr>
          <a:xfrm>
            <a:off x="34459" y="1501723"/>
            <a:ext cx="10746750" cy="4071938"/>
            <a:chOff x="-1817062" y="1857375"/>
            <a:chExt cx="10746750" cy="4071938"/>
          </a:xfrm>
        </p:grpSpPr>
        <p:sp>
          <p:nvSpPr>
            <p:cNvPr id="29" name="Folded Corner 3">
              <a:extLst>
                <a:ext uri="{FF2B5EF4-FFF2-40B4-BE49-F238E27FC236}">
                  <a16:creationId xmlns:a16="http://schemas.microsoft.com/office/drawing/2014/main" id="{B8F2CA42-3964-195A-66E3-7FF4F6A19203}"/>
                </a:ext>
              </a:extLst>
            </p:cNvPr>
            <p:cNvSpPr/>
            <p:nvPr/>
          </p:nvSpPr>
          <p:spPr>
            <a:xfrm>
              <a:off x="928688" y="1857375"/>
              <a:ext cx="1500187" cy="571500"/>
            </a:xfrm>
            <a:prstGeom prst="foldedCorner">
              <a:avLst/>
            </a:prstGeom>
            <a:solidFill>
              <a:srgbClr val="FFFFFF"/>
            </a:solidFill>
            <a:ln w="25400" cap="flat" cmpd="sng" algn="ctr">
              <a:solidFill>
                <a:srgbClr val="1B7D6A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index.php</a:t>
              </a:r>
              <a:endParaRPr kumimoji="0" lang="th-TH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30" name="Folded Corner 4">
              <a:extLst>
                <a:ext uri="{FF2B5EF4-FFF2-40B4-BE49-F238E27FC236}">
                  <a16:creationId xmlns:a16="http://schemas.microsoft.com/office/drawing/2014/main" id="{942D4E08-713C-1B34-4068-148AC5922C07}"/>
                </a:ext>
              </a:extLst>
            </p:cNvPr>
            <p:cNvSpPr/>
            <p:nvPr/>
          </p:nvSpPr>
          <p:spPr>
            <a:xfrm>
              <a:off x="500063" y="2857500"/>
              <a:ext cx="2286000" cy="714375"/>
            </a:xfrm>
            <a:prstGeom prst="foldedCorner">
              <a:avLst/>
            </a:prstGeom>
            <a:solidFill>
              <a:srgbClr val="FFFFFF"/>
            </a:solidFill>
            <a:ln w="25400" cap="flat" cmpd="sng" algn="ctr">
              <a:solidFill>
                <a:srgbClr val="1B7D6A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login.php</a:t>
              </a:r>
              <a:endParaRPr kumimoji="0" lang="th-TH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31" name="Folded Corner 5">
              <a:extLst>
                <a:ext uri="{FF2B5EF4-FFF2-40B4-BE49-F238E27FC236}">
                  <a16:creationId xmlns:a16="http://schemas.microsoft.com/office/drawing/2014/main" id="{3721F19D-191D-D4C2-3467-05F0D6CF5157}"/>
                </a:ext>
              </a:extLst>
            </p:cNvPr>
            <p:cNvSpPr/>
            <p:nvPr/>
          </p:nvSpPr>
          <p:spPr>
            <a:xfrm>
              <a:off x="500063" y="4071938"/>
              <a:ext cx="2286000" cy="714375"/>
            </a:xfrm>
            <a:prstGeom prst="foldedCorner">
              <a:avLst/>
            </a:prstGeom>
            <a:solidFill>
              <a:srgbClr val="FFFFFF"/>
            </a:solidFill>
            <a:ln w="25400" cap="flat" cmpd="sng" algn="ctr">
              <a:solidFill>
                <a:srgbClr val="1B7D6A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search.php</a:t>
              </a:r>
              <a:endParaRPr kumimoji="0" lang="th-TH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32" name="Folded Corner 6">
              <a:extLst>
                <a:ext uri="{FF2B5EF4-FFF2-40B4-BE49-F238E27FC236}">
                  <a16:creationId xmlns:a16="http://schemas.microsoft.com/office/drawing/2014/main" id="{EB75A229-8F2E-0A8B-1882-D742EECE8ACD}"/>
                </a:ext>
              </a:extLst>
            </p:cNvPr>
            <p:cNvSpPr/>
            <p:nvPr/>
          </p:nvSpPr>
          <p:spPr>
            <a:xfrm>
              <a:off x="571500" y="5214938"/>
              <a:ext cx="2143125" cy="714375"/>
            </a:xfrm>
            <a:prstGeom prst="foldedCorner">
              <a:avLst/>
            </a:prstGeom>
            <a:solidFill>
              <a:srgbClr val="FFFFFF"/>
            </a:solidFill>
            <a:ln w="25400" cap="flat" cmpd="sng" algn="ctr">
              <a:solidFill>
                <a:srgbClr val="1B7D6A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report.html</a:t>
              </a:r>
              <a:endParaRPr kumimoji="0" lang="th-TH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33" name="Folded Corner 7">
              <a:extLst>
                <a:ext uri="{FF2B5EF4-FFF2-40B4-BE49-F238E27FC236}">
                  <a16:creationId xmlns:a16="http://schemas.microsoft.com/office/drawing/2014/main" id="{D22FD64F-1F44-2484-EE81-C16C5BA93853}"/>
                </a:ext>
              </a:extLst>
            </p:cNvPr>
            <p:cNvSpPr/>
            <p:nvPr/>
          </p:nvSpPr>
          <p:spPr>
            <a:xfrm>
              <a:off x="3929063" y="3357563"/>
              <a:ext cx="2286000" cy="714375"/>
            </a:xfrm>
            <a:prstGeom prst="foldedCorner">
              <a:avLst/>
            </a:prstGeom>
            <a:solidFill>
              <a:srgbClr val="FFFFFF"/>
            </a:solidFill>
            <a:ln w="25400" cap="flat" cmpd="sng" algn="ctr">
              <a:solidFill>
                <a:srgbClr val="1B7D6A">
                  <a:shade val="50000"/>
                </a:srgbClr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www.e-commerce.com</a:t>
              </a:r>
              <a:endParaRPr kumimoji="0" lang="th-TH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grpSp>
          <p:nvGrpSpPr>
            <p:cNvPr id="34" name="Group 11">
              <a:extLst>
                <a:ext uri="{FF2B5EF4-FFF2-40B4-BE49-F238E27FC236}">
                  <a16:creationId xmlns:a16="http://schemas.microsoft.com/office/drawing/2014/main" id="{19F1D5F4-2713-EE24-52B6-82118EF78DF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29500" y="3071813"/>
              <a:ext cx="1500188" cy="1428750"/>
              <a:chOff x="7000892" y="3071810"/>
              <a:chExt cx="1857356" cy="1357322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F629C09F-A063-05C7-E2CE-B8AF592C39DE}"/>
                  </a:ext>
                </a:extLst>
              </p:cNvPr>
              <p:cNvSpPr/>
              <p:nvPr/>
            </p:nvSpPr>
            <p:spPr>
              <a:xfrm>
                <a:off x="7215127" y="3071810"/>
                <a:ext cx="1643121" cy="1357322"/>
              </a:xfrm>
              <a:prstGeom prst="rect">
                <a:avLst/>
              </a:prstGeom>
              <a:solidFill>
                <a:srgbClr val="969696"/>
              </a:solidFill>
              <a:ln w="25400" cap="flat" cmpd="sng" algn="ctr">
                <a:solidFill>
                  <a:srgbClr val="1B7D6A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Prompt" panose="00000500000000000000" pitchFamily="2" charset="-34"/>
                    <a:ea typeface="+mn-ea"/>
                    <a:cs typeface="Prompt" panose="00000500000000000000" pitchFamily="2" charset="-34"/>
                  </a:rPr>
                  <a:t>Internet Explorer.exe</a:t>
                </a:r>
                <a:endParaRPr kumimoji="0" lang="th-TH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endParaRP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DB4B464F-392A-30B0-37EF-CC0FE39D1FB8}"/>
                  </a:ext>
                </a:extLst>
              </p:cNvPr>
              <p:cNvSpPr/>
              <p:nvPr/>
            </p:nvSpPr>
            <p:spPr>
              <a:xfrm>
                <a:off x="7000892" y="3285965"/>
                <a:ext cx="499226" cy="214155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solidFill>
                  <a:srgbClr val="1B7D6A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24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endParaRP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AF6C0579-362F-84DA-0117-71BA254E73D4}"/>
                  </a:ext>
                </a:extLst>
              </p:cNvPr>
              <p:cNvSpPr/>
              <p:nvPr/>
            </p:nvSpPr>
            <p:spPr>
              <a:xfrm>
                <a:off x="7000892" y="4000822"/>
                <a:ext cx="499226" cy="214155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solidFill>
                  <a:srgbClr val="1B7D6A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th-TH" sz="24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endParaRPr>
              </a:p>
            </p:txBody>
          </p:sp>
        </p:grpSp>
        <p:sp>
          <p:nvSpPr>
            <p:cNvPr id="35" name="TextBox 12">
              <a:extLst>
                <a:ext uri="{FF2B5EF4-FFF2-40B4-BE49-F238E27FC236}">
                  <a16:creationId xmlns:a16="http://schemas.microsoft.com/office/drawing/2014/main" id="{5B7BDC4C-AE1B-3637-3841-EE8F425A06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43625" y="3571875"/>
              <a:ext cx="138531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&lt;&lt;hyperlink&gt;&gt;</a:t>
              </a:r>
              <a:endParaRPr kumimoji="0" lang="th-TH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F366A92-9A79-D1DA-F47B-B8B87C314C09}"/>
                </a:ext>
              </a:extLst>
            </p:cNvPr>
            <p:cNvCxnSpPr>
              <a:stCxn id="29" idx="3"/>
              <a:endCxn id="37" idx="1"/>
            </p:cNvCxnSpPr>
            <p:nvPr/>
          </p:nvCxnSpPr>
          <p:spPr>
            <a:xfrm>
              <a:off x="2428875" y="2143125"/>
              <a:ext cx="1216025" cy="1089025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7" name="Diamond 36">
              <a:extLst>
                <a:ext uri="{FF2B5EF4-FFF2-40B4-BE49-F238E27FC236}">
                  <a16:creationId xmlns:a16="http://schemas.microsoft.com/office/drawing/2014/main" id="{8CD99C3D-6855-B69F-FC04-AD337B9F1321}"/>
                </a:ext>
              </a:extLst>
            </p:cNvPr>
            <p:cNvSpPr/>
            <p:nvPr/>
          </p:nvSpPr>
          <p:spPr>
            <a:xfrm rot="2070933">
              <a:off x="3614738" y="3225800"/>
              <a:ext cx="357187" cy="214313"/>
            </a:xfrm>
            <a:prstGeom prst="diamond">
              <a:avLst/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th-TH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8DF6685-4338-9C0B-45EA-49C512AE79B3}"/>
                </a:ext>
              </a:extLst>
            </p:cNvPr>
            <p:cNvCxnSpPr>
              <a:stCxn id="30" idx="3"/>
            </p:cNvCxnSpPr>
            <p:nvPr/>
          </p:nvCxnSpPr>
          <p:spPr>
            <a:xfrm>
              <a:off x="2786063" y="3214688"/>
              <a:ext cx="928687" cy="357187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629C41C-1C74-C5B3-8C41-369CAD228619}"/>
                </a:ext>
              </a:extLst>
            </p:cNvPr>
            <p:cNvCxnSpPr>
              <a:stCxn id="31" idx="3"/>
            </p:cNvCxnSpPr>
            <p:nvPr/>
          </p:nvCxnSpPr>
          <p:spPr>
            <a:xfrm flipV="1">
              <a:off x="2786063" y="3929063"/>
              <a:ext cx="857250" cy="500062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03B34E8-B410-FA6B-060F-84FD04CFB28A}"/>
                </a:ext>
              </a:extLst>
            </p:cNvPr>
            <p:cNvCxnSpPr/>
            <p:nvPr/>
          </p:nvCxnSpPr>
          <p:spPr>
            <a:xfrm rot="5400000" flipH="1" flipV="1">
              <a:off x="2643188" y="4300537"/>
              <a:ext cx="1214438" cy="1071563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41" name="Diamond 40">
              <a:extLst>
                <a:ext uri="{FF2B5EF4-FFF2-40B4-BE49-F238E27FC236}">
                  <a16:creationId xmlns:a16="http://schemas.microsoft.com/office/drawing/2014/main" id="{C5049E47-8CBF-26FD-167D-C2E57575B377}"/>
                </a:ext>
              </a:extLst>
            </p:cNvPr>
            <p:cNvSpPr/>
            <p:nvPr/>
          </p:nvSpPr>
          <p:spPr>
            <a:xfrm rot="1553173">
              <a:off x="3600450" y="3486150"/>
              <a:ext cx="357188" cy="214313"/>
            </a:xfrm>
            <a:prstGeom prst="diamond">
              <a:avLst/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th-TH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42" name="Diamond 41">
              <a:extLst>
                <a:ext uri="{FF2B5EF4-FFF2-40B4-BE49-F238E27FC236}">
                  <a16:creationId xmlns:a16="http://schemas.microsoft.com/office/drawing/2014/main" id="{A0E1C0B9-BDEA-8D0A-3B0A-3775D928C151}"/>
                </a:ext>
              </a:extLst>
            </p:cNvPr>
            <p:cNvSpPr/>
            <p:nvPr/>
          </p:nvSpPr>
          <p:spPr>
            <a:xfrm rot="20134108">
              <a:off x="3594100" y="3757613"/>
              <a:ext cx="357188" cy="214312"/>
            </a:xfrm>
            <a:prstGeom prst="diamond">
              <a:avLst/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th-TH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43" name="Diamond 42">
              <a:extLst>
                <a:ext uri="{FF2B5EF4-FFF2-40B4-BE49-F238E27FC236}">
                  <a16:creationId xmlns:a16="http://schemas.microsoft.com/office/drawing/2014/main" id="{AF800B63-64E2-3A7C-4B5F-4E9080634FCF}"/>
                </a:ext>
              </a:extLst>
            </p:cNvPr>
            <p:cNvSpPr/>
            <p:nvPr/>
          </p:nvSpPr>
          <p:spPr>
            <a:xfrm rot="18728335">
              <a:off x="3671888" y="4064000"/>
              <a:ext cx="357187" cy="214313"/>
            </a:xfrm>
            <a:prstGeom prst="diamond">
              <a:avLst/>
            </a:prstGeom>
            <a:solidFill>
              <a:srgbClr val="FFFFFF"/>
            </a:solidFill>
            <a:ln w="254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th-TH" sz="2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44" name="TextBox 36">
              <a:extLst>
                <a:ext uri="{FF2B5EF4-FFF2-40B4-BE49-F238E27FC236}">
                  <a16:creationId xmlns:a16="http://schemas.microsoft.com/office/drawing/2014/main" id="{71810C28-C268-A7A4-F388-E4790CD58D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6772" y="1887022"/>
              <a:ext cx="250741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{</a:t>
              </a:r>
              <a:r>
                <a:rPr kumimoji="0" lang="th-TH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หน้า </a:t>
              </a: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Web page </a:t>
              </a:r>
              <a:r>
                <a:rPr kumimoji="0" lang="th-TH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หลัก</a:t>
              </a: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}</a:t>
              </a:r>
              <a:endParaRPr kumimoji="0" lang="th-TH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45" name="TextBox 37">
              <a:extLst>
                <a:ext uri="{FF2B5EF4-FFF2-40B4-BE49-F238E27FC236}">
                  <a16:creationId xmlns:a16="http://schemas.microsoft.com/office/drawing/2014/main" id="{2BF09F5A-AC9E-FC55-DAA4-F45D59AA5A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765438" y="2483687"/>
              <a:ext cx="293221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{Web page </a:t>
              </a:r>
              <a:r>
                <a:rPr kumimoji="0" lang="th-TH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หน้าเข้าสู่ระบบ</a:t>
              </a: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}</a:t>
              </a:r>
              <a:endParaRPr kumimoji="0" lang="th-TH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46" name="TextBox 38">
              <a:extLst>
                <a:ext uri="{FF2B5EF4-FFF2-40B4-BE49-F238E27FC236}">
                  <a16:creationId xmlns:a16="http://schemas.microsoft.com/office/drawing/2014/main" id="{4AFDBCAA-1323-EB0A-4AB0-7258B72871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817062" y="3702606"/>
              <a:ext cx="342593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{Web page </a:t>
              </a:r>
              <a:r>
                <a:rPr kumimoji="0" lang="th-TH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เพื่อการค้นหาสินค้า</a:t>
              </a: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}</a:t>
              </a:r>
              <a:endParaRPr kumimoji="0" lang="th-TH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  <p:sp>
          <p:nvSpPr>
            <p:cNvPr id="47" name="TextBox 39">
              <a:extLst>
                <a:ext uri="{FF2B5EF4-FFF2-40B4-BE49-F238E27FC236}">
                  <a16:creationId xmlns:a16="http://schemas.microsoft.com/office/drawing/2014/main" id="{D8AC5180-7EF1-736C-C3A3-45FCAEC804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36887" y="5485425"/>
              <a:ext cx="392767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{Web page </a:t>
              </a:r>
              <a:r>
                <a:rPr kumimoji="0" lang="th-TH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เพื่อรายงานการสั่งสินค้า</a:t>
              </a:r>
              <a:r>
                <a:rPr kumimoji="0" lang="en-US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Prompt" panose="00000500000000000000" pitchFamily="2" charset="-34"/>
                  <a:ea typeface="+mn-ea"/>
                  <a:cs typeface="Prompt" panose="00000500000000000000" pitchFamily="2" charset="-34"/>
                </a:rPr>
                <a:t>}</a:t>
              </a:r>
              <a:endParaRPr kumimoji="0" lang="th-TH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ompt" panose="00000500000000000000" pitchFamily="2" charset="-34"/>
                <a:ea typeface="+mn-ea"/>
                <a:cs typeface="Prompt" panose="00000500000000000000" pitchFamily="2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55290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Component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44</a:t>
            </a:fld>
            <a:endParaRPr lang="th-TH" dirty="0"/>
          </a:p>
        </p:txBody>
      </p:sp>
      <p:pic>
        <p:nvPicPr>
          <p:cNvPr id="3" name="Picture 3" descr="1202359826.jpg">
            <a:extLst>
              <a:ext uri="{FF2B5EF4-FFF2-40B4-BE49-F238E27FC236}">
                <a16:creationId xmlns:a16="http://schemas.microsoft.com/office/drawing/2014/main" id="{CA1E20DA-92E5-2853-138D-7EDEF0914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10" b="10220"/>
          <a:stretch>
            <a:fillRect/>
          </a:stretch>
        </p:blipFill>
        <p:spPr bwMode="auto">
          <a:xfrm>
            <a:off x="1674249" y="1340768"/>
            <a:ext cx="83101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54678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แบบจำลองเชิงวัตถุ (</a:t>
            </a:r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Oriented Analysis)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45</a:t>
            </a:fld>
            <a:endParaRPr lang="th-TH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CD1C1B-C953-3317-072B-DCB41D521468}"/>
              </a:ext>
            </a:extLst>
          </p:cNvPr>
          <p:cNvSpPr/>
          <p:nvPr/>
        </p:nvSpPr>
        <p:spPr>
          <a:xfrm>
            <a:off x="2744713" y="3416449"/>
            <a:ext cx="3214688" cy="27860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*Use Case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*Sequence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*Collaboration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*State chart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*Activity Diagram</a:t>
            </a:r>
          </a:p>
          <a:p>
            <a:pPr algn="ctr" eaLnBrk="1" hangingPunct="1">
              <a:defRPr/>
            </a:pPr>
            <a:endParaRPr lang="th-TH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19B93D-01D0-00EA-647E-A454A41748B0}"/>
              </a:ext>
            </a:extLst>
          </p:cNvPr>
          <p:cNvSpPr/>
          <p:nvPr/>
        </p:nvSpPr>
        <p:spPr>
          <a:xfrm>
            <a:off x="2816151" y="1059012"/>
            <a:ext cx="3143250" cy="22145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*Class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b="1" kern="0" dirty="0">
                <a:solidFill>
                  <a:srgbClr val="FF0000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*Object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*Component Diagram</a:t>
            </a:r>
          </a:p>
          <a:p>
            <a:pPr algn="ctr">
              <a:lnSpc>
                <a:spcPct val="140000"/>
              </a:lnSpc>
              <a:spcBef>
                <a:spcPct val="20000"/>
              </a:spcBef>
              <a:buClr>
                <a:schemeClr val="accent2"/>
              </a:buClr>
              <a:buSzPct val="60000"/>
              <a:defRPr/>
            </a:pPr>
            <a:r>
              <a:rPr lang="en-US" sz="1800" strike="sngStrike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*Deployment Diagram</a:t>
            </a:r>
          </a:p>
          <a:p>
            <a:pPr algn="ctr" eaLnBrk="1" hangingPunct="1">
              <a:defRPr/>
            </a:pPr>
            <a:endParaRPr lang="th-TH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AutoShape 4">
            <a:extLst>
              <a:ext uri="{FF2B5EF4-FFF2-40B4-BE49-F238E27FC236}">
                <a16:creationId xmlns:a16="http://schemas.microsoft.com/office/drawing/2014/main" id="{C032B257-B2AE-00C9-F8A2-3A60974F0A5D}"/>
              </a:ext>
            </a:extLst>
          </p:cNvPr>
          <p:cNvSpPr>
            <a:spLocks/>
          </p:cNvSpPr>
          <p:nvPr/>
        </p:nvSpPr>
        <p:spPr bwMode="auto">
          <a:xfrm>
            <a:off x="6078463" y="1273324"/>
            <a:ext cx="646113" cy="1785938"/>
          </a:xfrm>
          <a:prstGeom prst="rightBrace">
            <a:avLst>
              <a:gd name="adj1" fmla="val 2037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AutoShape 6">
            <a:extLst>
              <a:ext uri="{FF2B5EF4-FFF2-40B4-BE49-F238E27FC236}">
                <a16:creationId xmlns:a16="http://schemas.microsoft.com/office/drawing/2014/main" id="{D02CE169-0B74-143B-4733-F94D1D58B9E4}"/>
              </a:ext>
            </a:extLst>
          </p:cNvPr>
          <p:cNvSpPr>
            <a:spLocks/>
          </p:cNvSpPr>
          <p:nvPr/>
        </p:nvSpPr>
        <p:spPr bwMode="auto">
          <a:xfrm>
            <a:off x="6154663" y="3416449"/>
            <a:ext cx="646113" cy="2714625"/>
          </a:xfrm>
          <a:prstGeom prst="rightBrace">
            <a:avLst>
              <a:gd name="adj1" fmla="val 26852"/>
              <a:gd name="adj2" fmla="val 45429"/>
            </a:avLst>
          </a:prstGeom>
          <a:noFill/>
          <a:ln w="9525">
            <a:solidFill>
              <a:srgbClr val="008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th-TH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2BA20988-F3CE-188E-0976-7C294ECFE8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24576" y="1916832"/>
            <a:ext cx="3600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Structural Diagrams</a:t>
            </a: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74A2697A-A35C-933E-8349-C948F7AAFD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16976" y="4417145"/>
            <a:ext cx="412730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 algn="ctr" defTabSz="762000">
              <a:defRPr/>
            </a:pPr>
            <a:r>
              <a:rPr lang="en-US" sz="2400" b="1" dirty="0">
                <a:solidFill>
                  <a:srgbClr val="008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Behavioral Diagrams</a:t>
            </a:r>
          </a:p>
        </p:txBody>
      </p:sp>
    </p:spTree>
    <p:extLst>
      <p:ext uri="{BB962C8B-B14F-4D97-AF65-F5344CB8AC3E}">
        <p14:creationId xmlns:p14="http://schemas.microsoft.com/office/powerpoint/2010/main" val="35533136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Object Diagram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46</a:t>
            </a:fld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C61C-6874-1C46-B092-6CF3B22E2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54684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เป็นแผนภาพที่ใช้ในการแสดงกลุ่มของ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และความสัมพันธ์ระหว่าง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ที่เกิดขึ้นในคลาสต่างๆ ของ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Class Diagram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แสดงลักษณะของ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Diagram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CF4E8F9-6F2D-9C47-3634-AC272E601D73}"/>
              </a:ext>
            </a:extLst>
          </p:cNvPr>
          <p:cNvGrpSpPr/>
          <p:nvPr/>
        </p:nvGrpSpPr>
        <p:grpSpPr>
          <a:xfrm>
            <a:off x="2279576" y="2636912"/>
            <a:ext cx="7429500" cy="3641725"/>
            <a:chOff x="500063" y="2214563"/>
            <a:chExt cx="7429500" cy="3641725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6" name="TextBox 3">
              <a:extLst>
                <a:ext uri="{FF2B5EF4-FFF2-40B4-BE49-F238E27FC236}">
                  <a16:creationId xmlns:a16="http://schemas.microsoft.com/office/drawing/2014/main" id="{04904958-6065-B2FA-A993-C3998C2B25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0063" y="2214563"/>
              <a:ext cx="3071812" cy="1569660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 u="sng" dirty="0">
                  <a:latin typeface="Prompt" panose="00000500000000000000" pitchFamily="2" charset="-34"/>
                  <a:cs typeface="Prompt" panose="00000500000000000000" pitchFamily="2" charset="-34"/>
                </a:rPr>
                <a:t>cust1: Customer</a:t>
              </a:r>
            </a:p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600" u="sng" dirty="0">
                <a:latin typeface="Prompt" panose="00000500000000000000" pitchFamily="2" charset="-34"/>
                <a:cs typeface="Prompt" panose="00000500000000000000" pitchFamily="2" charset="-34"/>
              </a:endParaRP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 dirty="0" err="1">
                  <a:latin typeface="Prompt" panose="00000500000000000000" pitchFamily="2" charset="-34"/>
                  <a:cs typeface="Prompt" panose="00000500000000000000" pitchFamily="2" charset="-34"/>
                </a:rPr>
                <a:t>custId</a:t>
              </a:r>
              <a:r>
                <a:rPr lang="en-US" altLang="en-US" sz="1600" dirty="0">
                  <a:latin typeface="Prompt" panose="00000500000000000000" pitchFamily="2" charset="-34"/>
                  <a:cs typeface="Prompt" panose="00000500000000000000" pitchFamily="2" charset="-34"/>
                </a:rPr>
                <a:t>=“CA001”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 dirty="0" err="1">
                  <a:latin typeface="Prompt" panose="00000500000000000000" pitchFamily="2" charset="-34"/>
                  <a:cs typeface="Prompt" panose="00000500000000000000" pitchFamily="2" charset="-34"/>
                </a:rPr>
                <a:t>custName</a:t>
              </a:r>
              <a:r>
                <a:rPr lang="en-US" altLang="en-US" sz="1600" dirty="0">
                  <a:latin typeface="Prompt" panose="00000500000000000000" pitchFamily="2" charset="-34"/>
                  <a:cs typeface="Prompt" panose="00000500000000000000" pitchFamily="2" charset="-34"/>
                </a:rPr>
                <a:t>= “Surachai </a:t>
              </a:r>
              <a:r>
                <a:rPr lang="en-US" altLang="en-US" sz="1600" dirty="0" err="1">
                  <a:latin typeface="Prompt" panose="00000500000000000000" pitchFamily="2" charset="-34"/>
                  <a:cs typeface="Prompt" panose="00000500000000000000" pitchFamily="2" charset="-34"/>
                </a:rPr>
                <a:t>Pakdee</a:t>
              </a:r>
              <a:r>
                <a:rPr lang="en-US" altLang="en-US" sz="1600" dirty="0">
                  <a:latin typeface="Prompt" panose="00000500000000000000" pitchFamily="2" charset="-34"/>
                  <a:cs typeface="Prompt" panose="00000500000000000000" pitchFamily="2" charset="-34"/>
                </a:rPr>
                <a:t>”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 dirty="0" err="1">
                  <a:latin typeface="Prompt" panose="00000500000000000000" pitchFamily="2" charset="-34"/>
                  <a:cs typeface="Prompt" panose="00000500000000000000" pitchFamily="2" charset="-34"/>
                </a:rPr>
                <a:t>custSex</a:t>
              </a:r>
              <a:r>
                <a:rPr lang="en-US" altLang="en-US" sz="1600" dirty="0">
                  <a:latin typeface="Prompt" panose="00000500000000000000" pitchFamily="2" charset="-34"/>
                  <a:cs typeface="Prompt" panose="00000500000000000000" pitchFamily="2" charset="-34"/>
                </a:rPr>
                <a:t>=“Male”</a:t>
              </a:r>
              <a:endParaRPr lang="th-TH" altLang="en-US" sz="1600" dirty="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815BA870-26AC-BC0B-F8AD-10F9084BEF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57750" y="2214563"/>
              <a:ext cx="3071813" cy="1815882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 u="sng">
                  <a:latin typeface="Prompt" panose="00000500000000000000" pitchFamily="2" charset="-34"/>
                  <a:cs typeface="Prompt" panose="00000500000000000000" pitchFamily="2" charset="-34"/>
                </a:rPr>
                <a:t>ord1: Order</a:t>
              </a:r>
            </a:p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600" u="sng">
                <a:latin typeface="Prompt" panose="00000500000000000000" pitchFamily="2" charset="-34"/>
                <a:cs typeface="Prompt" panose="00000500000000000000" pitchFamily="2" charset="-34"/>
              </a:endParaRP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>
                  <a:latin typeface="Prompt" panose="00000500000000000000" pitchFamily="2" charset="-34"/>
                  <a:cs typeface="Prompt" panose="00000500000000000000" pitchFamily="2" charset="-34"/>
                </a:rPr>
                <a:t>orderId=“CA001”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>
                  <a:latin typeface="Prompt" panose="00000500000000000000" pitchFamily="2" charset="-34"/>
                  <a:cs typeface="Prompt" panose="00000500000000000000" pitchFamily="2" charset="-34"/>
                </a:rPr>
                <a:t>orderDate= “2004/01/20”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>
                  <a:latin typeface="Prompt" panose="00000500000000000000" pitchFamily="2" charset="-34"/>
                  <a:cs typeface="Prompt" panose="00000500000000000000" pitchFamily="2" charset="-34"/>
                </a:rPr>
                <a:t>custSex=“CA001”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>
                  <a:latin typeface="Prompt" panose="00000500000000000000" pitchFamily="2" charset="-34"/>
                  <a:cs typeface="Prompt" panose="00000500000000000000" pitchFamily="2" charset="-34"/>
                </a:rPr>
                <a:t>orderItem= “p101, p102, p103”</a:t>
              </a:r>
              <a:endParaRPr lang="th-TH" altLang="en-US" sz="16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B254DD5-B7BE-B3E5-B595-D73E7D0E92D2}"/>
                </a:ext>
              </a:extLst>
            </p:cNvPr>
            <p:cNvCxnSpPr/>
            <p:nvPr/>
          </p:nvCxnSpPr>
          <p:spPr>
            <a:xfrm>
              <a:off x="500063" y="2571750"/>
              <a:ext cx="3071812" cy="1588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6FADDEE-9597-EDFB-BD8D-82C8878374D6}"/>
                </a:ext>
              </a:extLst>
            </p:cNvPr>
            <p:cNvCxnSpPr/>
            <p:nvPr/>
          </p:nvCxnSpPr>
          <p:spPr>
            <a:xfrm>
              <a:off x="4857750" y="2714625"/>
              <a:ext cx="3071813" cy="1588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654B8DF-CEBA-A3B2-6709-D7232DD3B981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3571875" y="3000375"/>
              <a:ext cx="1285875" cy="122129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D2D38182-40AD-56C8-2EFD-D58B43CCBF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57750" y="4286250"/>
              <a:ext cx="3071813" cy="1570038"/>
            </a:xfrm>
            <a:prstGeom prst="rect">
              <a:avLst/>
            </a:prstGeom>
            <a:grp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 u="sng">
                  <a:latin typeface="Prompt" panose="00000500000000000000" pitchFamily="2" charset="-34"/>
                  <a:cs typeface="Prompt" panose="00000500000000000000" pitchFamily="2" charset="-34"/>
                </a:rPr>
                <a:t>ord2: Order</a:t>
              </a:r>
            </a:p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600" u="sng">
                <a:latin typeface="Prompt" panose="00000500000000000000" pitchFamily="2" charset="-34"/>
                <a:cs typeface="Prompt" panose="00000500000000000000" pitchFamily="2" charset="-34"/>
              </a:endParaRP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>
                  <a:latin typeface="Prompt" panose="00000500000000000000" pitchFamily="2" charset="-34"/>
                  <a:cs typeface="Prompt" panose="00000500000000000000" pitchFamily="2" charset="-34"/>
                </a:rPr>
                <a:t>orderId=“CA001”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>
                  <a:latin typeface="Prompt" panose="00000500000000000000" pitchFamily="2" charset="-34"/>
                  <a:cs typeface="Prompt" panose="00000500000000000000" pitchFamily="2" charset="-34"/>
                </a:rPr>
                <a:t>orderDate= “2004/01/20”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>
                  <a:latin typeface="Prompt" panose="00000500000000000000" pitchFamily="2" charset="-34"/>
                  <a:cs typeface="Prompt" panose="00000500000000000000" pitchFamily="2" charset="-34"/>
                </a:rPr>
                <a:t>custSex=“CA001”</a:t>
              </a:r>
            </a:p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600">
                  <a:latin typeface="Prompt" panose="00000500000000000000" pitchFamily="2" charset="-34"/>
                  <a:cs typeface="Prompt" panose="00000500000000000000" pitchFamily="2" charset="-34"/>
                </a:rPr>
                <a:t>orderItem= “p102, p103”</a:t>
              </a:r>
              <a:endParaRPr lang="th-TH" altLang="en-US" sz="16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D907850-F129-2933-46A6-44C28052D789}"/>
                </a:ext>
              </a:extLst>
            </p:cNvPr>
            <p:cNvCxnSpPr/>
            <p:nvPr/>
          </p:nvCxnSpPr>
          <p:spPr>
            <a:xfrm>
              <a:off x="4857750" y="4786313"/>
              <a:ext cx="3071813" cy="1587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A31B9BE-F56D-E95F-0F3A-582BDB4A2911}"/>
                </a:ext>
              </a:extLst>
            </p:cNvPr>
            <p:cNvCxnSpPr/>
            <p:nvPr/>
          </p:nvCxnSpPr>
          <p:spPr>
            <a:xfrm rot="16200000" flipH="1">
              <a:off x="3571875" y="3429000"/>
              <a:ext cx="1285875" cy="1285875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91462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solidFill>
                  <a:srgbClr val="0796A5"/>
                </a:solidFill>
              </a:rPr>
              <a:t>เอกสารอ้างอิง</a:t>
            </a:r>
            <a:endParaRPr lang="th-TH" sz="3200" b="1" dirty="0">
              <a:solidFill>
                <a:srgbClr val="0796A5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218" y="836712"/>
            <a:ext cx="10515600" cy="434974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Sommerville, I., Fowler, M., Beck, K., Brant, J., Opdyke, W., &amp; Roberts, D. (2019). Edition: Software Engineering. Instructor, 354.</a:t>
            </a:r>
          </a:p>
          <a:p>
            <a:pPr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Loubser, N. (2021). Software Engineering for Absolute Beginners.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Apress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.</a:t>
            </a:r>
          </a:p>
          <a:p>
            <a:pPr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Pressman, R. S. (2010). Software engineering: a practitioner's approach. Palgrave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macmillan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.</a:t>
            </a:r>
          </a:p>
          <a:p>
            <a:pPr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LETHBRIDGE, T. (2004). EBOOK: Object-Oriented Software Engineering: Practical Software Development Using UML and Java. McGraw Hill.</a:t>
            </a:r>
          </a:p>
          <a:p>
            <a:pPr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Winters, T.,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Manshreck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ompt" panose="00000500000000000000" pitchFamily="2" charset="-34"/>
                <a:ea typeface="微软雅黑"/>
                <a:cs typeface="Prompt" panose="00000500000000000000" pitchFamily="2" charset="-34"/>
              </a:rPr>
              <a:t>, T., &amp; Wright, H. (2020). Software engineering at google: Lessons learned from programming over time. O'Reilly Media.</a:t>
            </a:r>
            <a:endParaRPr lang="th-TH" sz="1600" dirty="0">
              <a:solidFill>
                <a:schemeClr val="tx1">
                  <a:lumMod val="65000"/>
                  <a:lumOff val="35000"/>
                </a:schemeClr>
              </a:solidFill>
              <a:latin typeface="Prompt" panose="00000500000000000000" pitchFamily="2" charset="-34"/>
              <a:ea typeface="微软雅黑"/>
              <a:cs typeface="Prompt" panose="00000500000000000000" pitchFamily="2" charset="-3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47</a:t>
            </a:fld>
            <a:endParaRPr lang="th-TH" dirty="0"/>
          </a:p>
        </p:txBody>
      </p:sp>
      <p:pic>
        <p:nvPicPr>
          <p:cNvPr id="1026" name="Picture 2" descr="Software Engineering (@SoftwareEngBook) / Twitter">
            <a:extLst>
              <a:ext uri="{FF2B5EF4-FFF2-40B4-BE49-F238E27FC236}">
                <a16:creationId xmlns:a16="http://schemas.microsoft.com/office/drawing/2014/main" id="{A139F683-117B-82FD-B8AA-225CE2D6F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85" y="4561802"/>
            <a:ext cx="2186889" cy="2186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oftware Engineering for Absolute Beginners: Your Guide to Creating Software  Products: Loubser, Nico: 9781484266212: Amazon.com: Books">
            <a:extLst>
              <a:ext uri="{FF2B5EF4-FFF2-40B4-BE49-F238E27FC236}">
                <a16:creationId xmlns:a16="http://schemas.microsoft.com/office/drawing/2014/main" id="{FC5EFCC9-3EE5-C035-F38A-77DB40EE9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249" y="4561802"/>
            <a:ext cx="1434480" cy="217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oftware Engineering: A Practitioner's Approach: Roger S. Pressman, Bruce  Maxim: 9780078022128: Amazon.com: Books">
            <a:extLst>
              <a:ext uri="{FF2B5EF4-FFF2-40B4-BE49-F238E27FC236}">
                <a16:creationId xmlns:a16="http://schemas.microsoft.com/office/drawing/2014/main" id="{F2068DDF-7782-4EFB-5A28-672A8CCAD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744" y="4572031"/>
            <a:ext cx="1760979" cy="217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Object-Oriented Software Engineering: Practical Software Development Using  UML and Java">
            <a:extLst>
              <a:ext uri="{FF2B5EF4-FFF2-40B4-BE49-F238E27FC236}">
                <a16:creationId xmlns:a16="http://schemas.microsoft.com/office/drawing/2014/main" id="{70389BE5-D84D-916E-DFE2-92F8F94E3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137" y="4572031"/>
            <a:ext cx="1666818" cy="217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Software Engineering at Google">
            <a:extLst>
              <a:ext uri="{FF2B5EF4-FFF2-40B4-BE49-F238E27FC236}">
                <a16:creationId xmlns:a16="http://schemas.microsoft.com/office/drawing/2014/main" id="{31776201-3D9B-573A-153F-710664DC9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809" y="4563989"/>
            <a:ext cx="1666818" cy="218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554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แผนภาพกระแสข้อมูล (</a:t>
            </a:r>
            <a:r>
              <a:rPr lang="en-US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Data Flow Diagram)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5</a:t>
            </a:fld>
            <a:endParaRPr lang="th-TH" dirty="0"/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EDF32996-734C-EF5E-E7B1-71E89CC35AA1}"/>
              </a:ext>
            </a:extLst>
          </p:cNvPr>
          <p:cNvSpPr/>
          <p:nvPr/>
        </p:nvSpPr>
        <p:spPr>
          <a:xfrm>
            <a:off x="2351532" y="1841063"/>
            <a:ext cx="1569720" cy="783590"/>
          </a:xfrm>
          <a:custGeom>
            <a:avLst/>
            <a:gdLst/>
            <a:ahLst/>
            <a:cxnLst/>
            <a:rect l="l" t="t" r="r" b="b"/>
            <a:pathLst>
              <a:path w="1569720" h="783589">
                <a:moveTo>
                  <a:pt x="0" y="783336"/>
                </a:moveTo>
                <a:lnTo>
                  <a:pt x="1569720" y="783336"/>
                </a:lnTo>
                <a:lnTo>
                  <a:pt x="1569720" y="0"/>
                </a:lnTo>
                <a:lnTo>
                  <a:pt x="0" y="0"/>
                </a:lnTo>
                <a:lnTo>
                  <a:pt x="0" y="783336"/>
                </a:lnTo>
                <a:close/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2048420E-5332-10C3-B852-F305738A65E9}"/>
              </a:ext>
            </a:extLst>
          </p:cNvPr>
          <p:cNvSpPr txBox="1"/>
          <p:nvPr/>
        </p:nvSpPr>
        <p:spPr>
          <a:xfrm>
            <a:off x="2207568" y="951195"/>
            <a:ext cx="8389171" cy="44435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353695" algn="l"/>
                <a:tab pos="634365" algn="l"/>
                <a:tab pos="2688590" algn="l"/>
              </a:tabLst>
            </a:pPr>
            <a:r>
              <a:rPr lang="th-TH" sz="2800" dirty="0">
                <a:latin typeface="Prompt" panose="00000500000000000000" pitchFamily="2" charset="-34"/>
                <a:cs typeface="Prompt" panose="00000500000000000000" pitchFamily="2" charset="-34"/>
              </a:rPr>
              <a:t>สัญลักษณ์</a:t>
            </a:r>
            <a:r>
              <a:rPr sz="2800" dirty="0">
                <a:latin typeface="Prompt" panose="00000500000000000000" pitchFamily="2" charset="-34"/>
                <a:cs typeface="Prompt" panose="00000500000000000000" pitchFamily="2" charset="-34"/>
              </a:rPr>
              <a:t>	</a:t>
            </a:r>
            <a:r>
              <a:rPr sz="2800" dirty="0" err="1">
                <a:latin typeface="Prompt" panose="00000500000000000000" pitchFamily="2" charset="-34"/>
                <a:cs typeface="Prompt" panose="00000500000000000000" pitchFamily="2" charset="-34"/>
              </a:rPr>
              <a:t>ความหมาย</a:t>
            </a:r>
            <a:r>
              <a:rPr lang="th-TH" sz="2800" dirty="0">
                <a:latin typeface="Prompt" panose="00000500000000000000" pitchFamily="2" charset="-34"/>
                <a:cs typeface="Prompt" panose="00000500000000000000" pitchFamily="2" charset="-34"/>
              </a:rPr>
              <a:t>			ตัวอย่าง</a:t>
            </a:r>
            <a:endParaRPr sz="28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4D582C58-A979-15D2-4F1D-65C648290345}"/>
              </a:ext>
            </a:extLst>
          </p:cNvPr>
          <p:cNvSpPr txBox="1"/>
          <p:nvPr/>
        </p:nvSpPr>
        <p:spPr>
          <a:xfrm>
            <a:off x="4928233" y="1864766"/>
            <a:ext cx="2580513" cy="6270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dirty="0">
                <a:latin typeface="Prompt" panose="00000500000000000000" pitchFamily="2" charset="-34"/>
                <a:cs typeface="Prompt" panose="00000500000000000000" pitchFamily="2" charset="-34"/>
              </a:rPr>
              <a:t>Entity/External Agent</a:t>
            </a: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CD000B37-6831-D217-E5FC-F462EF5EAD1A}"/>
              </a:ext>
            </a:extLst>
          </p:cNvPr>
          <p:cNvSpPr txBox="1"/>
          <p:nvPr/>
        </p:nvSpPr>
        <p:spPr>
          <a:xfrm>
            <a:off x="5104256" y="2932937"/>
            <a:ext cx="2287887" cy="31931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dirty="0">
                <a:latin typeface="Prompt" panose="00000500000000000000" pitchFamily="2" charset="-34"/>
                <a:cs typeface="Prompt" panose="00000500000000000000" pitchFamily="2" charset="-34"/>
              </a:rPr>
              <a:t>Flow of Data</a:t>
            </a: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BD3DDF66-E646-A59F-5B44-CF121C3365B5}"/>
              </a:ext>
            </a:extLst>
          </p:cNvPr>
          <p:cNvSpPr/>
          <p:nvPr/>
        </p:nvSpPr>
        <p:spPr>
          <a:xfrm>
            <a:off x="1955292" y="3097910"/>
            <a:ext cx="2362200" cy="171450"/>
          </a:xfrm>
          <a:custGeom>
            <a:avLst/>
            <a:gdLst/>
            <a:ahLst/>
            <a:cxnLst/>
            <a:rect l="l" t="t" r="r" b="b"/>
            <a:pathLst>
              <a:path w="2362200" h="171450">
                <a:moveTo>
                  <a:pt x="2190749" y="0"/>
                </a:moveTo>
                <a:lnTo>
                  <a:pt x="2190749" y="171450"/>
                </a:lnTo>
                <a:lnTo>
                  <a:pt x="2305049" y="114300"/>
                </a:lnTo>
                <a:lnTo>
                  <a:pt x="2219324" y="114300"/>
                </a:lnTo>
                <a:lnTo>
                  <a:pt x="2219324" y="57150"/>
                </a:lnTo>
                <a:lnTo>
                  <a:pt x="2305049" y="57150"/>
                </a:lnTo>
                <a:lnTo>
                  <a:pt x="2190749" y="0"/>
                </a:lnTo>
                <a:close/>
              </a:path>
              <a:path w="2362200" h="171450">
                <a:moveTo>
                  <a:pt x="2190749" y="57150"/>
                </a:moveTo>
                <a:lnTo>
                  <a:pt x="0" y="57150"/>
                </a:lnTo>
                <a:lnTo>
                  <a:pt x="0" y="114300"/>
                </a:lnTo>
                <a:lnTo>
                  <a:pt x="2190749" y="114300"/>
                </a:lnTo>
                <a:lnTo>
                  <a:pt x="2190749" y="57150"/>
                </a:lnTo>
                <a:close/>
              </a:path>
              <a:path w="2362200" h="171450">
                <a:moveTo>
                  <a:pt x="2305049" y="57150"/>
                </a:moveTo>
                <a:lnTo>
                  <a:pt x="2219324" y="57150"/>
                </a:lnTo>
                <a:lnTo>
                  <a:pt x="2219324" y="114300"/>
                </a:lnTo>
                <a:lnTo>
                  <a:pt x="2305049" y="114300"/>
                </a:lnTo>
                <a:lnTo>
                  <a:pt x="2362199" y="85725"/>
                </a:lnTo>
                <a:lnTo>
                  <a:pt x="2305049" y="571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3" name="object 9">
            <a:extLst>
              <a:ext uri="{FF2B5EF4-FFF2-40B4-BE49-F238E27FC236}">
                <a16:creationId xmlns:a16="http://schemas.microsoft.com/office/drawing/2014/main" id="{5E365C08-B041-8B33-82B4-351B3FEDBF67}"/>
              </a:ext>
            </a:extLst>
          </p:cNvPr>
          <p:cNvSpPr/>
          <p:nvPr/>
        </p:nvSpPr>
        <p:spPr>
          <a:xfrm>
            <a:off x="7773923" y="3058286"/>
            <a:ext cx="2362200" cy="171450"/>
          </a:xfrm>
          <a:custGeom>
            <a:avLst/>
            <a:gdLst/>
            <a:ahLst/>
            <a:cxnLst/>
            <a:rect l="l" t="t" r="r" b="b"/>
            <a:pathLst>
              <a:path w="2362200" h="171450">
                <a:moveTo>
                  <a:pt x="2190750" y="0"/>
                </a:moveTo>
                <a:lnTo>
                  <a:pt x="2190750" y="171450"/>
                </a:lnTo>
                <a:lnTo>
                  <a:pt x="2305050" y="114300"/>
                </a:lnTo>
                <a:lnTo>
                  <a:pt x="2219325" y="114300"/>
                </a:lnTo>
                <a:lnTo>
                  <a:pt x="2219325" y="57150"/>
                </a:lnTo>
                <a:lnTo>
                  <a:pt x="2305050" y="57150"/>
                </a:lnTo>
                <a:lnTo>
                  <a:pt x="2190750" y="0"/>
                </a:lnTo>
                <a:close/>
              </a:path>
              <a:path w="2362200" h="171450">
                <a:moveTo>
                  <a:pt x="2190750" y="57150"/>
                </a:moveTo>
                <a:lnTo>
                  <a:pt x="0" y="57150"/>
                </a:lnTo>
                <a:lnTo>
                  <a:pt x="0" y="114300"/>
                </a:lnTo>
                <a:lnTo>
                  <a:pt x="2190750" y="114300"/>
                </a:lnTo>
                <a:lnTo>
                  <a:pt x="2190750" y="57150"/>
                </a:lnTo>
                <a:close/>
              </a:path>
              <a:path w="2362200" h="171450">
                <a:moveTo>
                  <a:pt x="2305050" y="57150"/>
                </a:moveTo>
                <a:lnTo>
                  <a:pt x="2219325" y="57150"/>
                </a:lnTo>
                <a:lnTo>
                  <a:pt x="2219325" y="114300"/>
                </a:lnTo>
                <a:lnTo>
                  <a:pt x="2305050" y="114300"/>
                </a:lnTo>
                <a:lnTo>
                  <a:pt x="2362200" y="85725"/>
                </a:lnTo>
                <a:lnTo>
                  <a:pt x="2305050" y="571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B8B048F1-2F2A-3887-E692-D7BA1D9BE8C9}"/>
              </a:ext>
            </a:extLst>
          </p:cNvPr>
          <p:cNvSpPr txBox="1"/>
          <p:nvPr/>
        </p:nvSpPr>
        <p:spPr>
          <a:xfrm>
            <a:off x="5175884" y="4076445"/>
            <a:ext cx="1712204" cy="31931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dirty="0">
                <a:latin typeface="Prompt" panose="00000500000000000000" pitchFamily="2" charset="-34"/>
                <a:cs typeface="Prompt" panose="00000500000000000000" pitchFamily="2" charset="-34"/>
              </a:rPr>
              <a:t>Process</a:t>
            </a:r>
          </a:p>
        </p:txBody>
      </p:sp>
      <p:grpSp>
        <p:nvGrpSpPr>
          <p:cNvPr id="15" name="object 11">
            <a:extLst>
              <a:ext uri="{FF2B5EF4-FFF2-40B4-BE49-F238E27FC236}">
                <a16:creationId xmlns:a16="http://schemas.microsoft.com/office/drawing/2014/main" id="{D719DBE8-C85B-B046-B997-495910AD04E7}"/>
              </a:ext>
            </a:extLst>
          </p:cNvPr>
          <p:cNvGrpSpPr/>
          <p:nvPr/>
        </p:nvGrpSpPr>
        <p:grpSpPr>
          <a:xfrm>
            <a:off x="2520505" y="3712273"/>
            <a:ext cx="1381125" cy="866140"/>
            <a:chOff x="2520505" y="3712273"/>
            <a:chExt cx="1381125" cy="866140"/>
          </a:xfrm>
        </p:grpSpPr>
        <p:sp>
          <p:nvSpPr>
            <p:cNvPr id="16" name="object 12">
              <a:extLst>
                <a:ext uri="{FF2B5EF4-FFF2-40B4-BE49-F238E27FC236}">
                  <a16:creationId xmlns:a16="http://schemas.microsoft.com/office/drawing/2014/main" id="{8550231C-06C8-A783-D6C2-CEF5991632EC}"/>
                </a:ext>
              </a:extLst>
            </p:cNvPr>
            <p:cNvSpPr/>
            <p:nvPr/>
          </p:nvSpPr>
          <p:spPr>
            <a:xfrm>
              <a:off x="2525267" y="3717035"/>
              <a:ext cx="1371600" cy="856615"/>
            </a:xfrm>
            <a:custGeom>
              <a:avLst/>
              <a:gdLst/>
              <a:ahLst/>
              <a:cxnLst/>
              <a:rect l="l" t="t" r="r" b="b"/>
              <a:pathLst>
                <a:path w="1371600" h="856614">
                  <a:moveTo>
                    <a:pt x="0" y="142747"/>
                  </a:moveTo>
                  <a:lnTo>
                    <a:pt x="7274" y="97617"/>
                  </a:lnTo>
                  <a:lnTo>
                    <a:pt x="27533" y="58430"/>
                  </a:lnTo>
                  <a:lnTo>
                    <a:pt x="58430" y="27533"/>
                  </a:lnTo>
                  <a:lnTo>
                    <a:pt x="97617" y="7274"/>
                  </a:lnTo>
                  <a:lnTo>
                    <a:pt x="142748" y="0"/>
                  </a:lnTo>
                  <a:lnTo>
                    <a:pt x="1228852" y="0"/>
                  </a:lnTo>
                  <a:lnTo>
                    <a:pt x="1273982" y="7274"/>
                  </a:lnTo>
                  <a:lnTo>
                    <a:pt x="1313169" y="27533"/>
                  </a:lnTo>
                  <a:lnTo>
                    <a:pt x="1344066" y="58430"/>
                  </a:lnTo>
                  <a:lnTo>
                    <a:pt x="1364325" y="97617"/>
                  </a:lnTo>
                  <a:lnTo>
                    <a:pt x="1371599" y="142747"/>
                  </a:lnTo>
                  <a:lnTo>
                    <a:pt x="1371599" y="713739"/>
                  </a:lnTo>
                  <a:lnTo>
                    <a:pt x="1364325" y="758870"/>
                  </a:lnTo>
                  <a:lnTo>
                    <a:pt x="1344066" y="798057"/>
                  </a:lnTo>
                  <a:lnTo>
                    <a:pt x="1313169" y="828954"/>
                  </a:lnTo>
                  <a:lnTo>
                    <a:pt x="1273982" y="849213"/>
                  </a:lnTo>
                  <a:lnTo>
                    <a:pt x="1228852" y="856488"/>
                  </a:lnTo>
                  <a:lnTo>
                    <a:pt x="142748" y="856488"/>
                  </a:lnTo>
                  <a:lnTo>
                    <a:pt x="97617" y="849213"/>
                  </a:lnTo>
                  <a:lnTo>
                    <a:pt x="58430" y="828954"/>
                  </a:lnTo>
                  <a:lnTo>
                    <a:pt x="27533" y="798057"/>
                  </a:lnTo>
                  <a:lnTo>
                    <a:pt x="7274" y="758870"/>
                  </a:lnTo>
                  <a:lnTo>
                    <a:pt x="0" y="713739"/>
                  </a:lnTo>
                  <a:lnTo>
                    <a:pt x="0" y="142747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17" name="object 13">
              <a:extLst>
                <a:ext uri="{FF2B5EF4-FFF2-40B4-BE49-F238E27FC236}">
                  <a16:creationId xmlns:a16="http://schemas.microsoft.com/office/drawing/2014/main" id="{77B7E89E-9BD5-2E02-EB27-1081BE252257}"/>
                </a:ext>
              </a:extLst>
            </p:cNvPr>
            <p:cNvSpPr/>
            <p:nvPr/>
          </p:nvSpPr>
          <p:spPr>
            <a:xfrm>
              <a:off x="2525267" y="4073651"/>
              <a:ext cx="1371600" cy="0"/>
            </a:xfrm>
            <a:custGeom>
              <a:avLst/>
              <a:gdLst/>
              <a:ahLst/>
              <a:cxnLst/>
              <a:rect l="l" t="t" r="r" b="b"/>
              <a:pathLst>
                <a:path w="1371600">
                  <a:moveTo>
                    <a:pt x="0" y="0"/>
                  </a:moveTo>
                  <a:lnTo>
                    <a:pt x="1371599" y="0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grpSp>
        <p:nvGrpSpPr>
          <p:cNvPr id="18" name="object 14">
            <a:extLst>
              <a:ext uri="{FF2B5EF4-FFF2-40B4-BE49-F238E27FC236}">
                <a16:creationId xmlns:a16="http://schemas.microsoft.com/office/drawing/2014/main" id="{D0C29D1C-AA1E-F163-6E80-1B77FB2441CC}"/>
              </a:ext>
            </a:extLst>
          </p:cNvPr>
          <p:cNvGrpSpPr/>
          <p:nvPr/>
        </p:nvGrpSpPr>
        <p:grpSpPr>
          <a:xfrm>
            <a:off x="8356434" y="3515135"/>
            <a:ext cx="1381125" cy="1299210"/>
            <a:chOff x="8064817" y="3611689"/>
            <a:chExt cx="1381125" cy="1299210"/>
          </a:xfrm>
        </p:grpSpPr>
        <p:sp>
          <p:nvSpPr>
            <p:cNvPr id="19" name="object 15">
              <a:extLst>
                <a:ext uri="{FF2B5EF4-FFF2-40B4-BE49-F238E27FC236}">
                  <a16:creationId xmlns:a16="http://schemas.microsoft.com/office/drawing/2014/main" id="{88908375-0AA4-9013-584F-11F09D98A204}"/>
                </a:ext>
              </a:extLst>
            </p:cNvPr>
            <p:cNvSpPr/>
            <p:nvPr/>
          </p:nvSpPr>
          <p:spPr>
            <a:xfrm>
              <a:off x="8069580" y="3616452"/>
              <a:ext cx="1371600" cy="1289685"/>
            </a:xfrm>
            <a:custGeom>
              <a:avLst/>
              <a:gdLst/>
              <a:ahLst/>
              <a:cxnLst/>
              <a:rect l="l" t="t" r="r" b="b"/>
              <a:pathLst>
                <a:path w="1371600" h="1289685">
                  <a:moveTo>
                    <a:pt x="0" y="214884"/>
                  </a:moveTo>
                  <a:lnTo>
                    <a:pt x="5678" y="165631"/>
                  </a:lnTo>
                  <a:lnTo>
                    <a:pt x="21851" y="120409"/>
                  </a:lnTo>
                  <a:lnTo>
                    <a:pt x="47226" y="80509"/>
                  </a:lnTo>
                  <a:lnTo>
                    <a:pt x="80509" y="47226"/>
                  </a:lnTo>
                  <a:lnTo>
                    <a:pt x="120409" y="21851"/>
                  </a:lnTo>
                  <a:lnTo>
                    <a:pt x="165631" y="5678"/>
                  </a:lnTo>
                  <a:lnTo>
                    <a:pt x="214884" y="0"/>
                  </a:lnTo>
                  <a:lnTo>
                    <a:pt x="1156716" y="0"/>
                  </a:lnTo>
                  <a:lnTo>
                    <a:pt x="1205968" y="5678"/>
                  </a:lnTo>
                  <a:lnTo>
                    <a:pt x="1251190" y="21851"/>
                  </a:lnTo>
                  <a:lnTo>
                    <a:pt x="1291090" y="47226"/>
                  </a:lnTo>
                  <a:lnTo>
                    <a:pt x="1324373" y="80509"/>
                  </a:lnTo>
                  <a:lnTo>
                    <a:pt x="1349748" y="120409"/>
                  </a:lnTo>
                  <a:lnTo>
                    <a:pt x="1365921" y="165631"/>
                  </a:lnTo>
                  <a:lnTo>
                    <a:pt x="1371600" y="214884"/>
                  </a:lnTo>
                  <a:lnTo>
                    <a:pt x="1371600" y="1074420"/>
                  </a:lnTo>
                  <a:lnTo>
                    <a:pt x="1365921" y="1123672"/>
                  </a:lnTo>
                  <a:lnTo>
                    <a:pt x="1349748" y="1168894"/>
                  </a:lnTo>
                  <a:lnTo>
                    <a:pt x="1324373" y="1208794"/>
                  </a:lnTo>
                  <a:lnTo>
                    <a:pt x="1291090" y="1242077"/>
                  </a:lnTo>
                  <a:lnTo>
                    <a:pt x="1251190" y="1267452"/>
                  </a:lnTo>
                  <a:lnTo>
                    <a:pt x="1205968" y="1283625"/>
                  </a:lnTo>
                  <a:lnTo>
                    <a:pt x="1156716" y="1289304"/>
                  </a:lnTo>
                  <a:lnTo>
                    <a:pt x="214884" y="1289304"/>
                  </a:lnTo>
                  <a:lnTo>
                    <a:pt x="165631" y="1283625"/>
                  </a:lnTo>
                  <a:lnTo>
                    <a:pt x="120409" y="1267452"/>
                  </a:lnTo>
                  <a:lnTo>
                    <a:pt x="80509" y="1242077"/>
                  </a:lnTo>
                  <a:lnTo>
                    <a:pt x="47226" y="1208794"/>
                  </a:lnTo>
                  <a:lnTo>
                    <a:pt x="21851" y="1168894"/>
                  </a:lnTo>
                  <a:lnTo>
                    <a:pt x="5678" y="1123672"/>
                  </a:lnTo>
                  <a:lnTo>
                    <a:pt x="0" y="1074420"/>
                  </a:lnTo>
                  <a:lnTo>
                    <a:pt x="0" y="214884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20" name="object 16">
              <a:extLst>
                <a:ext uri="{FF2B5EF4-FFF2-40B4-BE49-F238E27FC236}">
                  <a16:creationId xmlns:a16="http://schemas.microsoft.com/office/drawing/2014/main" id="{4AFD3D3A-04A4-591D-FB1B-26CCBFECD05A}"/>
                </a:ext>
              </a:extLst>
            </p:cNvPr>
            <p:cNvSpPr/>
            <p:nvPr/>
          </p:nvSpPr>
          <p:spPr>
            <a:xfrm>
              <a:off x="8069580" y="3997452"/>
              <a:ext cx="1371600" cy="0"/>
            </a:xfrm>
            <a:custGeom>
              <a:avLst/>
              <a:gdLst/>
              <a:ahLst/>
              <a:cxnLst/>
              <a:rect l="l" t="t" r="r" b="b"/>
              <a:pathLst>
                <a:path w="1371600">
                  <a:moveTo>
                    <a:pt x="0" y="0"/>
                  </a:moveTo>
                  <a:lnTo>
                    <a:pt x="1371600" y="0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23" name="object 19">
            <a:extLst>
              <a:ext uri="{FF2B5EF4-FFF2-40B4-BE49-F238E27FC236}">
                <a16:creationId xmlns:a16="http://schemas.microsoft.com/office/drawing/2014/main" id="{2CEBD2EF-D250-EC7B-84C7-B88B7310F730}"/>
              </a:ext>
            </a:extLst>
          </p:cNvPr>
          <p:cNvSpPr txBox="1"/>
          <p:nvPr/>
        </p:nvSpPr>
        <p:spPr>
          <a:xfrm>
            <a:off x="5033008" y="5291454"/>
            <a:ext cx="1855079" cy="31931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00" dirty="0">
                <a:latin typeface="Prompt" panose="00000500000000000000" pitchFamily="2" charset="-34"/>
                <a:cs typeface="Prompt" panose="00000500000000000000" pitchFamily="2" charset="-34"/>
              </a:rPr>
              <a:t>Data Store</a:t>
            </a:r>
          </a:p>
        </p:txBody>
      </p:sp>
      <p:sp>
        <p:nvSpPr>
          <p:cNvPr id="26" name="object 22">
            <a:extLst>
              <a:ext uri="{FF2B5EF4-FFF2-40B4-BE49-F238E27FC236}">
                <a16:creationId xmlns:a16="http://schemas.microsoft.com/office/drawing/2014/main" id="{D5D1F780-868F-AECB-AD72-C756A5099047}"/>
              </a:ext>
            </a:extLst>
          </p:cNvPr>
          <p:cNvSpPr/>
          <p:nvPr/>
        </p:nvSpPr>
        <p:spPr>
          <a:xfrm>
            <a:off x="2098548" y="5234940"/>
            <a:ext cx="2133600" cy="533400"/>
          </a:xfrm>
          <a:custGeom>
            <a:avLst/>
            <a:gdLst/>
            <a:ahLst/>
            <a:cxnLst/>
            <a:rect l="l" t="t" r="r" b="b"/>
            <a:pathLst>
              <a:path w="2133600" h="533400">
                <a:moveTo>
                  <a:pt x="0" y="0"/>
                </a:moveTo>
                <a:lnTo>
                  <a:pt x="2133600" y="0"/>
                </a:lnTo>
              </a:path>
              <a:path w="2133600" h="533400">
                <a:moveTo>
                  <a:pt x="0" y="533400"/>
                </a:moveTo>
                <a:lnTo>
                  <a:pt x="2133600" y="533400"/>
                </a:lnTo>
              </a:path>
              <a:path w="2133600" h="533400">
                <a:moveTo>
                  <a:pt x="0" y="0"/>
                </a:moveTo>
                <a:lnTo>
                  <a:pt x="0" y="533400"/>
                </a:lnTo>
              </a:path>
              <a:path w="2133600" h="533400">
                <a:moveTo>
                  <a:pt x="533400" y="0"/>
                </a:moveTo>
                <a:lnTo>
                  <a:pt x="533400" y="533400"/>
                </a:lnTo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3EFBD3-CECD-7E5B-E226-2971FA3B0DEA}"/>
              </a:ext>
            </a:extLst>
          </p:cNvPr>
          <p:cNvSpPr txBox="1"/>
          <p:nvPr/>
        </p:nvSpPr>
        <p:spPr>
          <a:xfrm>
            <a:off x="8356434" y="1839378"/>
            <a:ext cx="16257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000" dirty="0">
                <a:latin typeface="Prompt" panose="00000500000000000000" pitchFamily="2" charset="-34"/>
                <a:cs typeface="Prompt" panose="00000500000000000000" pitchFamily="2" charset="-34"/>
              </a:rPr>
              <a:t>แผนกทะเบียน</a:t>
            </a:r>
            <a:endParaRPr lang="en-US" sz="20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1096158-2A05-6F5E-FA9B-D5F155ECB32A}"/>
              </a:ext>
            </a:extLst>
          </p:cNvPr>
          <p:cNvSpPr txBox="1"/>
          <p:nvPr/>
        </p:nvSpPr>
        <p:spPr>
          <a:xfrm>
            <a:off x="7705473" y="2772887"/>
            <a:ext cx="23310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000" dirty="0">
                <a:latin typeface="Prompt" panose="00000500000000000000" pitchFamily="2" charset="-34"/>
                <a:cs typeface="Prompt" panose="00000500000000000000" pitchFamily="2" charset="-34"/>
              </a:rPr>
              <a:t>ข้อมูลการลงทะเบียน</a:t>
            </a:r>
            <a:endParaRPr lang="en-US" sz="20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1" name="object 22">
            <a:extLst>
              <a:ext uri="{FF2B5EF4-FFF2-40B4-BE49-F238E27FC236}">
                <a16:creationId xmlns:a16="http://schemas.microsoft.com/office/drawing/2014/main" id="{893CA0E2-4A7E-1642-3CCE-9A4518B6F7C9}"/>
              </a:ext>
            </a:extLst>
          </p:cNvPr>
          <p:cNvSpPr/>
          <p:nvPr/>
        </p:nvSpPr>
        <p:spPr>
          <a:xfrm>
            <a:off x="7804216" y="5269097"/>
            <a:ext cx="2133600" cy="533400"/>
          </a:xfrm>
          <a:custGeom>
            <a:avLst/>
            <a:gdLst/>
            <a:ahLst/>
            <a:cxnLst/>
            <a:rect l="l" t="t" r="r" b="b"/>
            <a:pathLst>
              <a:path w="2133600" h="533400">
                <a:moveTo>
                  <a:pt x="0" y="0"/>
                </a:moveTo>
                <a:lnTo>
                  <a:pt x="2133600" y="0"/>
                </a:lnTo>
              </a:path>
              <a:path w="2133600" h="533400">
                <a:moveTo>
                  <a:pt x="0" y="533400"/>
                </a:moveTo>
                <a:lnTo>
                  <a:pt x="2133600" y="533400"/>
                </a:lnTo>
              </a:path>
              <a:path w="2133600" h="533400">
                <a:moveTo>
                  <a:pt x="0" y="0"/>
                </a:moveTo>
                <a:lnTo>
                  <a:pt x="0" y="533400"/>
                </a:lnTo>
              </a:path>
              <a:path w="2133600" h="533400">
                <a:moveTo>
                  <a:pt x="533400" y="0"/>
                </a:moveTo>
                <a:lnTo>
                  <a:pt x="533400" y="533400"/>
                </a:lnTo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A9388D-6062-1A66-CC8B-B0DD682DC65D}"/>
              </a:ext>
            </a:extLst>
          </p:cNvPr>
          <p:cNvSpPr txBox="1"/>
          <p:nvPr/>
        </p:nvSpPr>
        <p:spPr>
          <a:xfrm>
            <a:off x="8470517" y="4001298"/>
            <a:ext cx="12403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>
                <a:latin typeface="Prompt" panose="00000500000000000000" pitchFamily="2" charset="-34"/>
                <a:cs typeface="Prompt" panose="00000500000000000000" pitchFamily="2" charset="-34"/>
              </a:rPr>
              <a:t>คำนวณหน่วยกิต</a:t>
            </a:r>
            <a:endParaRPr lang="en-US" sz="20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79395-8A11-A1E6-4759-0E1AA5F4AEC9}"/>
              </a:ext>
            </a:extLst>
          </p:cNvPr>
          <p:cNvSpPr txBox="1"/>
          <p:nvPr/>
        </p:nvSpPr>
        <p:spPr>
          <a:xfrm>
            <a:off x="8908177" y="3552302"/>
            <a:ext cx="2776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000" dirty="0">
                <a:latin typeface="Prompt" panose="00000500000000000000" pitchFamily="2" charset="-34"/>
                <a:cs typeface="Prompt" panose="00000500000000000000" pitchFamily="2" charset="-34"/>
              </a:rPr>
              <a:t>1</a:t>
            </a:r>
            <a:endParaRPr lang="en-US" sz="20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D968B3A-A575-16E2-B443-81E837FBC1FC}"/>
              </a:ext>
            </a:extLst>
          </p:cNvPr>
          <p:cNvSpPr txBox="1"/>
          <p:nvPr/>
        </p:nvSpPr>
        <p:spPr>
          <a:xfrm>
            <a:off x="8312050" y="5335742"/>
            <a:ext cx="1733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000" dirty="0">
                <a:latin typeface="Prompt" panose="00000500000000000000" pitchFamily="2" charset="-34"/>
                <a:cs typeface="Prompt" panose="00000500000000000000" pitchFamily="2" charset="-34"/>
              </a:rPr>
              <a:t>ข้อมูลนักศึกษา</a:t>
            </a:r>
            <a:endParaRPr lang="en-US" sz="20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A859115-7824-85A8-6DBE-96C2FEF19337}"/>
              </a:ext>
            </a:extLst>
          </p:cNvPr>
          <p:cNvSpPr txBox="1"/>
          <p:nvPr/>
        </p:nvSpPr>
        <p:spPr>
          <a:xfrm>
            <a:off x="7844773" y="5346539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Prompt" panose="00000500000000000000" pitchFamily="2" charset="-34"/>
                <a:cs typeface="Prompt" panose="00000500000000000000" pitchFamily="2" charset="-34"/>
              </a:rPr>
              <a:t>D</a:t>
            </a:r>
            <a:r>
              <a:rPr lang="en-US" sz="2000" baseline="-25000" dirty="0">
                <a:latin typeface="Prompt" panose="00000500000000000000" pitchFamily="2" charset="-34"/>
                <a:cs typeface="Prompt" panose="00000500000000000000" pitchFamily="2" charset="-34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242101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Context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6</a:t>
            </a:fld>
            <a:endParaRPr lang="th-TH" dirty="0"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923F9B74-8BDD-84F6-1972-2B672FA9FAB6}"/>
              </a:ext>
            </a:extLst>
          </p:cNvPr>
          <p:cNvSpPr txBox="1"/>
          <p:nvPr/>
        </p:nvSpPr>
        <p:spPr>
          <a:xfrm>
            <a:off x="1133258" y="3362899"/>
            <a:ext cx="1871980" cy="4045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solidFill>
              <a:srgbClr val="000000"/>
            </a:solidFill>
          </a:ln>
        </p:spPr>
        <p:txBody>
          <a:bodyPr vert="horz" wrap="square" lIns="0" tIns="126364" rIns="0" bIns="0" rtlCol="0">
            <a:spAutoFit/>
          </a:bodyPr>
          <a:lstStyle/>
          <a:p>
            <a:pPr marL="370840">
              <a:lnSpc>
                <a:spcPct val="100000"/>
              </a:lnSpc>
              <a:spcBef>
                <a:spcPts val="994"/>
              </a:spcBef>
            </a:pPr>
            <a:r>
              <a:rPr b="1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บริษัทค</a:t>
            </a:r>
            <a:r>
              <a:rPr lang="th-TH" b="1" spc="-10" dirty="0">
                <a:latin typeface="Prompt" panose="00000500000000000000" pitchFamily="2" charset="-34"/>
                <a:cs typeface="Prompt" panose="00000500000000000000" pitchFamily="2" charset="-34"/>
              </a:rPr>
              <a:t>ู่</a:t>
            </a:r>
            <a:r>
              <a:rPr b="1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ค้า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10" name="object 5">
            <a:extLst>
              <a:ext uri="{FF2B5EF4-FFF2-40B4-BE49-F238E27FC236}">
                <a16:creationId xmlns:a16="http://schemas.microsoft.com/office/drawing/2014/main" id="{E1F6381C-DBB0-073A-542A-AAD437A5EF77}"/>
              </a:ext>
            </a:extLst>
          </p:cNvPr>
          <p:cNvGrpSpPr/>
          <p:nvPr/>
        </p:nvGrpSpPr>
        <p:grpSpPr>
          <a:xfrm>
            <a:off x="4502251" y="2928368"/>
            <a:ext cx="1903095" cy="1591945"/>
            <a:chOff x="5074348" y="2401633"/>
            <a:chExt cx="1903095" cy="1591945"/>
          </a:xfrm>
        </p:grpSpPr>
        <p:sp>
          <p:nvSpPr>
            <p:cNvPr id="11" name="object 6">
              <a:extLst>
                <a:ext uri="{FF2B5EF4-FFF2-40B4-BE49-F238E27FC236}">
                  <a16:creationId xmlns:a16="http://schemas.microsoft.com/office/drawing/2014/main" id="{B065190D-4F06-FE2B-B32F-2219A3F40D97}"/>
                </a:ext>
              </a:extLst>
            </p:cNvPr>
            <p:cNvSpPr/>
            <p:nvPr/>
          </p:nvSpPr>
          <p:spPr>
            <a:xfrm>
              <a:off x="5088635" y="2406395"/>
              <a:ext cx="1874520" cy="1582420"/>
            </a:xfrm>
            <a:custGeom>
              <a:avLst/>
              <a:gdLst/>
              <a:ahLst/>
              <a:cxnLst/>
              <a:rect l="l" t="t" r="r" b="b"/>
              <a:pathLst>
                <a:path w="1874520" h="1582420">
                  <a:moveTo>
                    <a:pt x="1610867" y="0"/>
                  </a:moveTo>
                  <a:lnTo>
                    <a:pt x="263651" y="0"/>
                  </a:lnTo>
                  <a:lnTo>
                    <a:pt x="216244" y="4245"/>
                  </a:lnTo>
                  <a:lnTo>
                    <a:pt x="171631" y="16488"/>
                  </a:lnTo>
                  <a:lnTo>
                    <a:pt x="130556" y="35983"/>
                  </a:lnTo>
                  <a:lnTo>
                    <a:pt x="93760" y="61988"/>
                  </a:lnTo>
                  <a:lnTo>
                    <a:pt x="61988" y="93760"/>
                  </a:lnTo>
                  <a:lnTo>
                    <a:pt x="35983" y="130555"/>
                  </a:lnTo>
                  <a:lnTo>
                    <a:pt x="16488" y="171631"/>
                  </a:lnTo>
                  <a:lnTo>
                    <a:pt x="4245" y="216244"/>
                  </a:lnTo>
                  <a:lnTo>
                    <a:pt x="0" y="263651"/>
                  </a:lnTo>
                  <a:lnTo>
                    <a:pt x="0" y="1318259"/>
                  </a:lnTo>
                  <a:lnTo>
                    <a:pt x="4245" y="1365667"/>
                  </a:lnTo>
                  <a:lnTo>
                    <a:pt x="16488" y="1410280"/>
                  </a:lnTo>
                  <a:lnTo>
                    <a:pt x="35983" y="1451356"/>
                  </a:lnTo>
                  <a:lnTo>
                    <a:pt x="61988" y="1488151"/>
                  </a:lnTo>
                  <a:lnTo>
                    <a:pt x="93760" y="1519923"/>
                  </a:lnTo>
                  <a:lnTo>
                    <a:pt x="130556" y="1545928"/>
                  </a:lnTo>
                  <a:lnTo>
                    <a:pt x="171631" y="1565423"/>
                  </a:lnTo>
                  <a:lnTo>
                    <a:pt x="216244" y="1577666"/>
                  </a:lnTo>
                  <a:lnTo>
                    <a:pt x="263651" y="1581911"/>
                  </a:lnTo>
                  <a:lnTo>
                    <a:pt x="1610867" y="1581911"/>
                  </a:lnTo>
                  <a:lnTo>
                    <a:pt x="1658275" y="1577666"/>
                  </a:lnTo>
                  <a:lnTo>
                    <a:pt x="1702888" y="1565423"/>
                  </a:lnTo>
                  <a:lnTo>
                    <a:pt x="1743964" y="1545928"/>
                  </a:lnTo>
                  <a:lnTo>
                    <a:pt x="1780759" y="1519923"/>
                  </a:lnTo>
                  <a:lnTo>
                    <a:pt x="1812531" y="1488151"/>
                  </a:lnTo>
                  <a:lnTo>
                    <a:pt x="1838536" y="1451355"/>
                  </a:lnTo>
                  <a:lnTo>
                    <a:pt x="1858031" y="1410280"/>
                  </a:lnTo>
                  <a:lnTo>
                    <a:pt x="1870274" y="1365667"/>
                  </a:lnTo>
                  <a:lnTo>
                    <a:pt x="1874519" y="1318259"/>
                  </a:lnTo>
                  <a:lnTo>
                    <a:pt x="1874519" y="263651"/>
                  </a:lnTo>
                  <a:lnTo>
                    <a:pt x="1870274" y="216244"/>
                  </a:lnTo>
                  <a:lnTo>
                    <a:pt x="1858031" y="171631"/>
                  </a:lnTo>
                  <a:lnTo>
                    <a:pt x="1838536" y="130556"/>
                  </a:lnTo>
                  <a:lnTo>
                    <a:pt x="1812531" y="93760"/>
                  </a:lnTo>
                  <a:lnTo>
                    <a:pt x="1780759" y="61988"/>
                  </a:lnTo>
                  <a:lnTo>
                    <a:pt x="1743964" y="35983"/>
                  </a:lnTo>
                  <a:lnTo>
                    <a:pt x="1702888" y="16488"/>
                  </a:lnTo>
                  <a:lnTo>
                    <a:pt x="1658275" y="4245"/>
                  </a:lnTo>
                  <a:lnTo>
                    <a:pt x="1610867" y="0"/>
                  </a:lnTo>
                  <a:close/>
                </a:path>
              </a:pathLst>
            </a:custGeom>
            <a:solidFill>
              <a:srgbClr val="FFCC00"/>
            </a:solidFill>
          </p:spPr>
          <p:txBody>
            <a:bodyPr wrap="square" lIns="0" tIns="0" rIns="0" bIns="0" rtlCol="0"/>
            <a:lstStyle/>
            <a:p>
              <a:endParaRPr sz="11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12" name="object 7">
              <a:extLst>
                <a:ext uri="{FF2B5EF4-FFF2-40B4-BE49-F238E27FC236}">
                  <a16:creationId xmlns:a16="http://schemas.microsoft.com/office/drawing/2014/main" id="{9AA5B6B3-4DBC-FD73-5C42-1086E13A80E4}"/>
                </a:ext>
              </a:extLst>
            </p:cNvPr>
            <p:cNvSpPr/>
            <p:nvPr/>
          </p:nvSpPr>
          <p:spPr>
            <a:xfrm>
              <a:off x="5088635" y="2406395"/>
              <a:ext cx="1874520" cy="1582420"/>
            </a:xfrm>
            <a:custGeom>
              <a:avLst/>
              <a:gdLst/>
              <a:ahLst/>
              <a:cxnLst/>
              <a:rect l="l" t="t" r="r" b="b"/>
              <a:pathLst>
                <a:path w="1874520" h="1582420">
                  <a:moveTo>
                    <a:pt x="0" y="263651"/>
                  </a:moveTo>
                  <a:lnTo>
                    <a:pt x="4245" y="216244"/>
                  </a:lnTo>
                  <a:lnTo>
                    <a:pt x="16488" y="171631"/>
                  </a:lnTo>
                  <a:lnTo>
                    <a:pt x="35983" y="130555"/>
                  </a:lnTo>
                  <a:lnTo>
                    <a:pt x="61988" y="93760"/>
                  </a:lnTo>
                  <a:lnTo>
                    <a:pt x="93760" y="61988"/>
                  </a:lnTo>
                  <a:lnTo>
                    <a:pt x="130556" y="35983"/>
                  </a:lnTo>
                  <a:lnTo>
                    <a:pt x="171631" y="16488"/>
                  </a:lnTo>
                  <a:lnTo>
                    <a:pt x="216244" y="4245"/>
                  </a:lnTo>
                  <a:lnTo>
                    <a:pt x="263651" y="0"/>
                  </a:lnTo>
                  <a:lnTo>
                    <a:pt x="1610867" y="0"/>
                  </a:lnTo>
                  <a:lnTo>
                    <a:pt x="1658275" y="4245"/>
                  </a:lnTo>
                  <a:lnTo>
                    <a:pt x="1702888" y="16488"/>
                  </a:lnTo>
                  <a:lnTo>
                    <a:pt x="1743964" y="35983"/>
                  </a:lnTo>
                  <a:lnTo>
                    <a:pt x="1780759" y="61988"/>
                  </a:lnTo>
                  <a:lnTo>
                    <a:pt x="1812531" y="93760"/>
                  </a:lnTo>
                  <a:lnTo>
                    <a:pt x="1838536" y="130556"/>
                  </a:lnTo>
                  <a:lnTo>
                    <a:pt x="1858031" y="171631"/>
                  </a:lnTo>
                  <a:lnTo>
                    <a:pt x="1870274" y="216244"/>
                  </a:lnTo>
                  <a:lnTo>
                    <a:pt x="1874519" y="263651"/>
                  </a:lnTo>
                  <a:lnTo>
                    <a:pt x="1874519" y="1318259"/>
                  </a:lnTo>
                  <a:lnTo>
                    <a:pt x="1870274" y="1365667"/>
                  </a:lnTo>
                  <a:lnTo>
                    <a:pt x="1858031" y="1410280"/>
                  </a:lnTo>
                  <a:lnTo>
                    <a:pt x="1838536" y="1451355"/>
                  </a:lnTo>
                  <a:lnTo>
                    <a:pt x="1812531" y="1488151"/>
                  </a:lnTo>
                  <a:lnTo>
                    <a:pt x="1780759" y="1519923"/>
                  </a:lnTo>
                  <a:lnTo>
                    <a:pt x="1743964" y="1545928"/>
                  </a:lnTo>
                  <a:lnTo>
                    <a:pt x="1702888" y="1565423"/>
                  </a:lnTo>
                  <a:lnTo>
                    <a:pt x="1658275" y="1577666"/>
                  </a:lnTo>
                  <a:lnTo>
                    <a:pt x="1610867" y="1581911"/>
                  </a:lnTo>
                  <a:lnTo>
                    <a:pt x="263651" y="1581911"/>
                  </a:lnTo>
                  <a:lnTo>
                    <a:pt x="216244" y="1577666"/>
                  </a:lnTo>
                  <a:lnTo>
                    <a:pt x="171631" y="1565423"/>
                  </a:lnTo>
                  <a:lnTo>
                    <a:pt x="130556" y="1545928"/>
                  </a:lnTo>
                  <a:lnTo>
                    <a:pt x="93760" y="1519923"/>
                  </a:lnTo>
                  <a:lnTo>
                    <a:pt x="61988" y="1488151"/>
                  </a:lnTo>
                  <a:lnTo>
                    <a:pt x="35983" y="1451356"/>
                  </a:lnTo>
                  <a:lnTo>
                    <a:pt x="16488" y="1410280"/>
                  </a:lnTo>
                  <a:lnTo>
                    <a:pt x="4245" y="1365667"/>
                  </a:lnTo>
                  <a:lnTo>
                    <a:pt x="0" y="1318259"/>
                  </a:lnTo>
                  <a:lnTo>
                    <a:pt x="0" y="263651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1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13" name="object 8">
              <a:extLst>
                <a:ext uri="{FF2B5EF4-FFF2-40B4-BE49-F238E27FC236}">
                  <a16:creationId xmlns:a16="http://schemas.microsoft.com/office/drawing/2014/main" id="{A9AD8DCA-E596-6719-63D3-B3CA7C180EA3}"/>
                </a:ext>
              </a:extLst>
            </p:cNvPr>
            <p:cNvSpPr/>
            <p:nvPr/>
          </p:nvSpPr>
          <p:spPr>
            <a:xfrm>
              <a:off x="5088635" y="2909315"/>
              <a:ext cx="1874520" cy="0"/>
            </a:xfrm>
            <a:custGeom>
              <a:avLst/>
              <a:gdLst/>
              <a:ahLst/>
              <a:cxnLst/>
              <a:rect l="l" t="t" r="r" b="b"/>
              <a:pathLst>
                <a:path w="1874520">
                  <a:moveTo>
                    <a:pt x="0" y="0"/>
                  </a:moveTo>
                  <a:lnTo>
                    <a:pt x="1874519" y="0"/>
                  </a:lnTo>
                </a:path>
              </a:pathLst>
            </a:custGeom>
            <a:ln w="285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1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14" name="object 9">
            <a:extLst>
              <a:ext uri="{FF2B5EF4-FFF2-40B4-BE49-F238E27FC236}">
                <a16:creationId xmlns:a16="http://schemas.microsoft.com/office/drawing/2014/main" id="{0997BCDB-527B-8E04-3B08-2FA629FDAE54}"/>
              </a:ext>
            </a:extLst>
          </p:cNvPr>
          <p:cNvSpPr txBox="1"/>
          <p:nvPr/>
        </p:nvSpPr>
        <p:spPr>
          <a:xfrm>
            <a:off x="5407570" y="3061274"/>
            <a:ext cx="100965" cy="182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dirty="0">
                <a:latin typeface="Prompt" panose="00000500000000000000" pitchFamily="2" charset="-34"/>
                <a:cs typeface="Prompt" panose="00000500000000000000" pitchFamily="2" charset="-34"/>
              </a:rPr>
              <a:t>0</a:t>
            </a:r>
            <a:endParaRPr sz="110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5" name="object 10">
            <a:extLst>
              <a:ext uri="{FF2B5EF4-FFF2-40B4-BE49-F238E27FC236}">
                <a16:creationId xmlns:a16="http://schemas.microsoft.com/office/drawing/2014/main" id="{7BE9B795-AAB7-93FE-F903-8ADAF0A7310D}"/>
              </a:ext>
            </a:extLst>
          </p:cNvPr>
          <p:cNvSpPr txBox="1"/>
          <p:nvPr/>
        </p:nvSpPr>
        <p:spPr>
          <a:xfrm>
            <a:off x="4712373" y="3890279"/>
            <a:ext cx="1494790" cy="260328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00" b="1" spc="-10" dirty="0">
                <a:latin typeface="Prompt" panose="00000500000000000000" pitchFamily="2" charset="-34"/>
                <a:cs typeface="Prompt" panose="00000500000000000000" pitchFamily="2" charset="-34"/>
              </a:rPr>
              <a:t>ร้านขายรองเท้า</a:t>
            </a:r>
            <a:endParaRPr sz="160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6" name="object 11">
            <a:extLst>
              <a:ext uri="{FF2B5EF4-FFF2-40B4-BE49-F238E27FC236}">
                <a16:creationId xmlns:a16="http://schemas.microsoft.com/office/drawing/2014/main" id="{97F576F9-C3B0-D10F-2781-368E69AEFE6A}"/>
              </a:ext>
            </a:extLst>
          </p:cNvPr>
          <p:cNvSpPr txBox="1"/>
          <p:nvPr/>
        </p:nvSpPr>
        <p:spPr>
          <a:xfrm>
            <a:off x="3185579" y="3483040"/>
            <a:ext cx="1150620" cy="25968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spc="-85" dirty="0" err="1">
                <a:latin typeface="Prompt" panose="00000500000000000000" pitchFamily="2" charset="-34"/>
                <a:cs typeface="Prompt" panose="00000500000000000000" pitchFamily="2" charset="-34"/>
              </a:rPr>
              <a:t>รองเท</a:t>
            </a:r>
            <a:r>
              <a:rPr lang="th-TH" sz="1600" spc="-85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z="1600" spc="-85" dirty="0" err="1">
                <a:latin typeface="Prompt" panose="00000500000000000000" pitchFamily="2" charset="-34"/>
                <a:cs typeface="Prompt" panose="00000500000000000000" pitchFamily="2" charset="-34"/>
              </a:rPr>
              <a:t>า</a:t>
            </a:r>
            <a:r>
              <a:rPr sz="1600" spc="-25" dirty="0" err="1">
                <a:latin typeface="Prompt" panose="00000500000000000000" pitchFamily="2" charset="-34"/>
                <a:cs typeface="Prompt" panose="00000500000000000000" pitchFamily="2" charset="-34"/>
              </a:rPr>
              <a:t>ใหม</a:t>
            </a:r>
            <a:r>
              <a:rPr lang="th-TH" sz="1600" spc="-25" dirty="0">
                <a:latin typeface="Prompt" panose="00000500000000000000" pitchFamily="2" charset="-34"/>
                <a:cs typeface="Prompt" panose="00000500000000000000" pitchFamily="2" charset="-34"/>
              </a:rPr>
              <a:t>่</a:t>
            </a:r>
            <a:endParaRPr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18" name="object 13">
            <a:extLst>
              <a:ext uri="{FF2B5EF4-FFF2-40B4-BE49-F238E27FC236}">
                <a16:creationId xmlns:a16="http://schemas.microsoft.com/office/drawing/2014/main" id="{3E5A9BB1-EF00-9AE4-2A48-1DE21573AB0C}"/>
              </a:ext>
            </a:extLst>
          </p:cNvPr>
          <p:cNvGrpSpPr/>
          <p:nvPr/>
        </p:nvGrpSpPr>
        <p:grpSpPr>
          <a:xfrm>
            <a:off x="7968208" y="3284984"/>
            <a:ext cx="1881505" cy="875665"/>
            <a:chOff x="8540305" y="2758249"/>
            <a:chExt cx="1881505" cy="875665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object 14">
              <a:extLst>
                <a:ext uri="{FF2B5EF4-FFF2-40B4-BE49-F238E27FC236}">
                  <a16:creationId xmlns:a16="http://schemas.microsoft.com/office/drawing/2014/main" id="{BCC29FE1-251A-22EC-D95B-179C2720AD33}"/>
                </a:ext>
              </a:extLst>
            </p:cNvPr>
            <p:cNvSpPr/>
            <p:nvPr/>
          </p:nvSpPr>
          <p:spPr>
            <a:xfrm>
              <a:off x="8545068" y="2763011"/>
              <a:ext cx="1871980" cy="866140"/>
            </a:xfrm>
            <a:custGeom>
              <a:avLst/>
              <a:gdLst/>
              <a:ahLst/>
              <a:cxnLst/>
              <a:rect l="l" t="t" r="r" b="b"/>
              <a:pathLst>
                <a:path w="1871979" h="866139">
                  <a:moveTo>
                    <a:pt x="1871472" y="0"/>
                  </a:moveTo>
                  <a:lnTo>
                    <a:pt x="0" y="0"/>
                  </a:lnTo>
                  <a:lnTo>
                    <a:pt x="0" y="865632"/>
                  </a:lnTo>
                  <a:lnTo>
                    <a:pt x="1871472" y="865632"/>
                  </a:lnTo>
                  <a:lnTo>
                    <a:pt x="187147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1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20" name="object 15">
              <a:extLst>
                <a:ext uri="{FF2B5EF4-FFF2-40B4-BE49-F238E27FC236}">
                  <a16:creationId xmlns:a16="http://schemas.microsoft.com/office/drawing/2014/main" id="{9B3203AE-F655-C586-3D43-85BE1BE7C769}"/>
                </a:ext>
              </a:extLst>
            </p:cNvPr>
            <p:cNvSpPr/>
            <p:nvPr/>
          </p:nvSpPr>
          <p:spPr>
            <a:xfrm>
              <a:off x="8545068" y="2763011"/>
              <a:ext cx="1871980" cy="866140"/>
            </a:xfrm>
            <a:custGeom>
              <a:avLst/>
              <a:gdLst/>
              <a:ahLst/>
              <a:cxnLst/>
              <a:rect l="l" t="t" r="r" b="b"/>
              <a:pathLst>
                <a:path w="1871979" h="866139">
                  <a:moveTo>
                    <a:pt x="0" y="865632"/>
                  </a:moveTo>
                  <a:lnTo>
                    <a:pt x="1871472" y="865632"/>
                  </a:lnTo>
                  <a:lnTo>
                    <a:pt x="1871472" y="0"/>
                  </a:lnTo>
                  <a:lnTo>
                    <a:pt x="0" y="0"/>
                  </a:lnTo>
                  <a:lnTo>
                    <a:pt x="0" y="865632"/>
                  </a:lnTo>
                  <a:close/>
                </a:path>
              </a:pathLst>
            </a:custGeom>
            <a:grpFill/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 sz="1100"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21" name="object 16">
            <a:extLst>
              <a:ext uri="{FF2B5EF4-FFF2-40B4-BE49-F238E27FC236}">
                <a16:creationId xmlns:a16="http://schemas.microsoft.com/office/drawing/2014/main" id="{22AEC7A3-622E-86FD-CE0C-7D4B3B537561}"/>
              </a:ext>
            </a:extLst>
          </p:cNvPr>
          <p:cNvSpPr txBox="1"/>
          <p:nvPr/>
        </p:nvSpPr>
        <p:spPr>
          <a:xfrm>
            <a:off x="8611181" y="3543240"/>
            <a:ext cx="616585" cy="288541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b="1" spc="-20" dirty="0">
                <a:latin typeface="Prompt" panose="00000500000000000000" pitchFamily="2" charset="-34"/>
                <a:cs typeface="Prompt" panose="00000500000000000000" pitchFamily="2" charset="-34"/>
              </a:rPr>
              <a:t>ลูกค้า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2" name="object 17">
            <a:extLst>
              <a:ext uri="{FF2B5EF4-FFF2-40B4-BE49-F238E27FC236}">
                <a16:creationId xmlns:a16="http://schemas.microsoft.com/office/drawing/2014/main" id="{80A20B08-2866-DA0F-5500-B78D2B083B15}"/>
              </a:ext>
            </a:extLst>
          </p:cNvPr>
          <p:cNvSpPr/>
          <p:nvPr/>
        </p:nvSpPr>
        <p:spPr>
          <a:xfrm>
            <a:off x="3077882" y="3827719"/>
            <a:ext cx="1438910" cy="76200"/>
          </a:xfrm>
          <a:custGeom>
            <a:avLst/>
            <a:gdLst/>
            <a:ahLst/>
            <a:cxnLst/>
            <a:rect l="l" t="t" r="r" b="b"/>
            <a:pathLst>
              <a:path w="1438910" h="76200">
                <a:moveTo>
                  <a:pt x="1362456" y="0"/>
                </a:moveTo>
                <a:lnTo>
                  <a:pt x="1362456" y="76200"/>
                </a:lnTo>
                <a:lnTo>
                  <a:pt x="1425956" y="44450"/>
                </a:lnTo>
                <a:lnTo>
                  <a:pt x="1375156" y="44450"/>
                </a:lnTo>
                <a:lnTo>
                  <a:pt x="1375156" y="31750"/>
                </a:lnTo>
                <a:lnTo>
                  <a:pt x="1425956" y="31750"/>
                </a:lnTo>
                <a:lnTo>
                  <a:pt x="1362456" y="0"/>
                </a:lnTo>
                <a:close/>
              </a:path>
              <a:path w="1438910" h="76200">
                <a:moveTo>
                  <a:pt x="1362456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1362456" y="44450"/>
                </a:lnTo>
                <a:lnTo>
                  <a:pt x="1362456" y="31750"/>
                </a:lnTo>
                <a:close/>
              </a:path>
              <a:path w="1438910" h="76200">
                <a:moveTo>
                  <a:pt x="1425956" y="31750"/>
                </a:moveTo>
                <a:lnTo>
                  <a:pt x="1375156" y="31750"/>
                </a:lnTo>
                <a:lnTo>
                  <a:pt x="1375156" y="44450"/>
                </a:lnTo>
                <a:lnTo>
                  <a:pt x="1425956" y="44450"/>
                </a:lnTo>
                <a:lnTo>
                  <a:pt x="1438656" y="38100"/>
                </a:lnTo>
                <a:lnTo>
                  <a:pt x="1425956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0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3" name="object 18">
            <a:extLst>
              <a:ext uri="{FF2B5EF4-FFF2-40B4-BE49-F238E27FC236}">
                <a16:creationId xmlns:a16="http://schemas.microsoft.com/office/drawing/2014/main" id="{2C64FDE1-3B6D-5EAA-B779-9A2DE5CECBC9}"/>
              </a:ext>
            </a:extLst>
          </p:cNvPr>
          <p:cNvSpPr/>
          <p:nvPr/>
        </p:nvSpPr>
        <p:spPr>
          <a:xfrm>
            <a:off x="6461162" y="3611311"/>
            <a:ext cx="1442085" cy="76200"/>
          </a:xfrm>
          <a:custGeom>
            <a:avLst/>
            <a:gdLst/>
            <a:ahLst/>
            <a:cxnLst/>
            <a:rect l="l" t="t" r="r" b="b"/>
            <a:pathLst>
              <a:path w="1442084" h="76200">
                <a:moveTo>
                  <a:pt x="76200" y="0"/>
                </a:moveTo>
                <a:lnTo>
                  <a:pt x="0" y="38100"/>
                </a:lnTo>
                <a:lnTo>
                  <a:pt x="76200" y="76200"/>
                </a:lnTo>
                <a:lnTo>
                  <a:pt x="76200" y="44450"/>
                </a:lnTo>
                <a:lnTo>
                  <a:pt x="63500" y="44450"/>
                </a:lnTo>
                <a:lnTo>
                  <a:pt x="63500" y="31750"/>
                </a:lnTo>
                <a:lnTo>
                  <a:pt x="76200" y="31750"/>
                </a:lnTo>
                <a:lnTo>
                  <a:pt x="76200" y="0"/>
                </a:lnTo>
                <a:close/>
              </a:path>
              <a:path w="1442084" h="76200">
                <a:moveTo>
                  <a:pt x="76200" y="31750"/>
                </a:moveTo>
                <a:lnTo>
                  <a:pt x="63500" y="31750"/>
                </a:lnTo>
                <a:lnTo>
                  <a:pt x="63500" y="44450"/>
                </a:lnTo>
                <a:lnTo>
                  <a:pt x="76200" y="44450"/>
                </a:lnTo>
                <a:lnTo>
                  <a:pt x="76200" y="31750"/>
                </a:lnTo>
                <a:close/>
              </a:path>
              <a:path w="1442084" h="76200">
                <a:moveTo>
                  <a:pt x="1441704" y="31750"/>
                </a:moveTo>
                <a:lnTo>
                  <a:pt x="76200" y="31750"/>
                </a:lnTo>
                <a:lnTo>
                  <a:pt x="76200" y="44450"/>
                </a:lnTo>
                <a:lnTo>
                  <a:pt x="1441704" y="44450"/>
                </a:lnTo>
                <a:lnTo>
                  <a:pt x="1441704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0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4" name="object 19">
            <a:extLst>
              <a:ext uri="{FF2B5EF4-FFF2-40B4-BE49-F238E27FC236}">
                <a16:creationId xmlns:a16="http://schemas.microsoft.com/office/drawing/2014/main" id="{922F13D1-C814-1E29-6E23-547C373543D4}"/>
              </a:ext>
            </a:extLst>
          </p:cNvPr>
          <p:cNvSpPr/>
          <p:nvPr/>
        </p:nvSpPr>
        <p:spPr>
          <a:xfrm>
            <a:off x="6461162" y="3900870"/>
            <a:ext cx="1442085" cy="76200"/>
          </a:xfrm>
          <a:custGeom>
            <a:avLst/>
            <a:gdLst/>
            <a:ahLst/>
            <a:cxnLst/>
            <a:rect l="l" t="t" r="r" b="b"/>
            <a:pathLst>
              <a:path w="1442084" h="76200">
                <a:moveTo>
                  <a:pt x="1365504" y="0"/>
                </a:moveTo>
                <a:lnTo>
                  <a:pt x="1365504" y="76200"/>
                </a:lnTo>
                <a:lnTo>
                  <a:pt x="1429004" y="44450"/>
                </a:lnTo>
                <a:lnTo>
                  <a:pt x="1378204" y="44450"/>
                </a:lnTo>
                <a:lnTo>
                  <a:pt x="1378204" y="31750"/>
                </a:lnTo>
                <a:lnTo>
                  <a:pt x="1429004" y="31750"/>
                </a:lnTo>
                <a:lnTo>
                  <a:pt x="1365504" y="0"/>
                </a:lnTo>
                <a:close/>
              </a:path>
              <a:path w="1442084" h="76200">
                <a:moveTo>
                  <a:pt x="1365504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1365504" y="44450"/>
                </a:lnTo>
                <a:lnTo>
                  <a:pt x="1365504" y="31750"/>
                </a:lnTo>
                <a:close/>
              </a:path>
              <a:path w="1442084" h="76200">
                <a:moveTo>
                  <a:pt x="1429004" y="31750"/>
                </a:moveTo>
                <a:lnTo>
                  <a:pt x="1378204" y="31750"/>
                </a:lnTo>
                <a:lnTo>
                  <a:pt x="1378204" y="44450"/>
                </a:lnTo>
                <a:lnTo>
                  <a:pt x="1429004" y="44450"/>
                </a:lnTo>
                <a:lnTo>
                  <a:pt x="1441704" y="38100"/>
                </a:lnTo>
                <a:lnTo>
                  <a:pt x="1429004" y="317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0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5" name="object 20">
            <a:extLst>
              <a:ext uri="{FF2B5EF4-FFF2-40B4-BE49-F238E27FC236}">
                <a16:creationId xmlns:a16="http://schemas.microsoft.com/office/drawing/2014/main" id="{B2D3788D-01ED-0250-5335-0EE7FA83AA90}"/>
              </a:ext>
            </a:extLst>
          </p:cNvPr>
          <p:cNvSpPr txBox="1"/>
          <p:nvPr/>
        </p:nvSpPr>
        <p:spPr>
          <a:xfrm>
            <a:off x="6461142" y="3158431"/>
            <a:ext cx="1666875" cy="11685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23495">
              <a:lnSpc>
                <a:spcPct val="157800"/>
              </a:lnSpc>
              <a:spcBef>
                <a:spcPts val="90"/>
              </a:spcBef>
            </a:pPr>
            <a:r>
              <a:rPr sz="1600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รองเท</a:t>
            </a:r>
            <a:r>
              <a:rPr lang="th-TH" sz="1600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z="1600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าที่ต</a:t>
            </a:r>
            <a:r>
              <a:rPr lang="th-TH" sz="1600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z="1600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องการ</a:t>
            </a:r>
            <a:endParaRPr lang="th-TH" sz="1600" spc="-10" dirty="0">
              <a:latin typeface="Prompt" panose="00000500000000000000" pitchFamily="2" charset="-34"/>
              <a:cs typeface="Prompt" panose="00000500000000000000" pitchFamily="2" charset="-34"/>
            </a:endParaRPr>
          </a:p>
          <a:p>
            <a:pPr marL="12700" marR="5080" indent="23495">
              <a:lnSpc>
                <a:spcPct val="157800"/>
              </a:lnSpc>
              <a:spcBef>
                <a:spcPts val="90"/>
              </a:spcBef>
            </a:pPr>
            <a:endParaRPr lang="th-TH" sz="1600" spc="-10" dirty="0">
              <a:latin typeface="Prompt" panose="00000500000000000000" pitchFamily="2" charset="-34"/>
              <a:cs typeface="Prompt" panose="00000500000000000000" pitchFamily="2" charset="-34"/>
            </a:endParaRPr>
          </a:p>
          <a:p>
            <a:pPr marL="12700" marR="5080" indent="23495">
              <a:lnSpc>
                <a:spcPct val="157800"/>
              </a:lnSpc>
              <a:spcBef>
                <a:spcPts val="90"/>
              </a:spcBef>
            </a:pPr>
            <a:r>
              <a:rPr sz="1600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ใบย</a:t>
            </a:r>
            <a:r>
              <a:rPr lang="th-TH" sz="1600" spc="-10" dirty="0">
                <a:latin typeface="Prompt" panose="00000500000000000000" pitchFamily="2" charset="-34"/>
                <a:cs typeface="Prompt" panose="00000500000000000000" pitchFamily="2" charset="-34"/>
              </a:rPr>
              <a:t>ื</a:t>
            </a:r>
            <a:r>
              <a:rPr sz="1600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นย</a:t>
            </a:r>
            <a:r>
              <a:rPr lang="th-TH" sz="1600" spc="-10" dirty="0">
                <a:latin typeface="Prompt" panose="00000500000000000000" pitchFamily="2" charset="-34"/>
                <a:cs typeface="Prompt" panose="00000500000000000000" pitchFamily="2" charset="-34"/>
              </a:rPr>
              <a:t>ั</a:t>
            </a:r>
            <a:r>
              <a:rPr sz="1600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นการขาย</a:t>
            </a:r>
            <a:endParaRPr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6" name="object 21">
            <a:extLst>
              <a:ext uri="{FF2B5EF4-FFF2-40B4-BE49-F238E27FC236}">
                <a16:creationId xmlns:a16="http://schemas.microsoft.com/office/drawing/2014/main" id="{61A1DC40-2B99-6E70-BA50-B85B3151CBE8}"/>
              </a:ext>
            </a:extLst>
          </p:cNvPr>
          <p:cNvSpPr txBox="1"/>
          <p:nvPr/>
        </p:nvSpPr>
        <p:spPr>
          <a:xfrm>
            <a:off x="4446435" y="5380675"/>
            <a:ext cx="1871980" cy="3257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solidFill>
              <a:srgbClr val="000000"/>
            </a:solidFill>
          </a:ln>
        </p:spPr>
        <p:txBody>
          <a:bodyPr vert="horz" wrap="square" lIns="0" tIns="48260" rIns="0" bIns="0" rtlCol="0">
            <a:spAutoFit/>
          </a:bodyPr>
          <a:lstStyle/>
          <a:p>
            <a:pPr marL="316865">
              <a:lnSpc>
                <a:spcPct val="100000"/>
              </a:lnSpc>
              <a:spcBef>
                <a:spcPts val="380"/>
              </a:spcBef>
            </a:pPr>
            <a:r>
              <a:rPr b="1" spc="-10" dirty="0">
                <a:latin typeface="Prompt" panose="00000500000000000000" pitchFamily="2" charset="-34"/>
                <a:cs typeface="Prompt" panose="00000500000000000000" pitchFamily="2" charset="-34"/>
              </a:rPr>
              <a:t>เจ้าของร้าน</a:t>
            </a:r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7" name="object 22">
            <a:extLst>
              <a:ext uri="{FF2B5EF4-FFF2-40B4-BE49-F238E27FC236}">
                <a16:creationId xmlns:a16="http://schemas.microsoft.com/office/drawing/2014/main" id="{05B4E692-DE36-FF24-88B9-44093913AE2D}"/>
              </a:ext>
            </a:extLst>
          </p:cNvPr>
          <p:cNvSpPr/>
          <p:nvPr/>
        </p:nvSpPr>
        <p:spPr>
          <a:xfrm>
            <a:off x="5054511" y="4515043"/>
            <a:ext cx="76200" cy="866140"/>
          </a:xfrm>
          <a:custGeom>
            <a:avLst/>
            <a:gdLst/>
            <a:ahLst/>
            <a:cxnLst/>
            <a:rect l="l" t="t" r="r" b="b"/>
            <a:pathLst>
              <a:path w="76200" h="866139">
                <a:moveTo>
                  <a:pt x="44450" y="63500"/>
                </a:moveTo>
                <a:lnTo>
                  <a:pt x="31750" y="63500"/>
                </a:lnTo>
                <a:lnTo>
                  <a:pt x="31750" y="865632"/>
                </a:lnTo>
                <a:lnTo>
                  <a:pt x="44450" y="865632"/>
                </a:lnTo>
                <a:lnTo>
                  <a:pt x="44450" y="63500"/>
                </a:lnTo>
                <a:close/>
              </a:path>
              <a:path w="76200" h="866139">
                <a:moveTo>
                  <a:pt x="38100" y="0"/>
                </a:moveTo>
                <a:lnTo>
                  <a:pt x="0" y="76200"/>
                </a:lnTo>
                <a:lnTo>
                  <a:pt x="31750" y="76200"/>
                </a:lnTo>
                <a:lnTo>
                  <a:pt x="31750" y="63500"/>
                </a:lnTo>
                <a:lnTo>
                  <a:pt x="69850" y="63500"/>
                </a:lnTo>
                <a:lnTo>
                  <a:pt x="38100" y="0"/>
                </a:lnTo>
                <a:close/>
              </a:path>
              <a:path w="76200" h="866139">
                <a:moveTo>
                  <a:pt x="69850" y="63500"/>
                </a:moveTo>
                <a:lnTo>
                  <a:pt x="44450" y="63500"/>
                </a:lnTo>
                <a:lnTo>
                  <a:pt x="44450" y="76200"/>
                </a:lnTo>
                <a:lnTo>
                  <a:pt x="76200" y="76200"/>
                </a:lnTo>
                <a:lnTo>
                  <a:pt x="69850" y="635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0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8" name="object 23">
            <a:extLst>
              <a:ext uri="{FF2B5EF4-FFF2-40B4-BE49-F238E27FC236}">
                <a16:creationId xmlns:a16="http://schemas.microsoft.com/office/drawing/2014/main" id="{BACCC88D-4FA3-5717-9830-A60CD1E837E0}"/>
              </a:ext>
            </a:extLst>
          </p:cNvPr>
          <p:cNvSpPr txBox="1"/>
          <p:nvPr/>
        </p:nvSpPr>
        <p:spPr>
          <a:xfrm>
            <a:off x="3373032" y="4743083"/>
            <a:ext cx="1574800" cy="25968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กำหนดราคาขาย</a:t>
            </a:r>
            <a:endParaRPr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9" name="object 24">
            <a:extLst>
              <a:ext uri="{FF2B5EF4-FFF2-40B4-BE49-F238E27FC236}">
                <a16:creationId xmlns:a16="http://schemas.microsoft.com/office/drawing/2014/main" id="{5DB838C9-82FA-6C85-9468-B053A2E8DF13}"/>
              </a:ext>
            </a:extLst>
          </p:cNvPr>
          <p:cNvSpPr/>
          <p:nvPr/>
        </p:nvSpPr>
        <p:spPr>
          <a:xfrm>
            <a:off x="5703735" y="4515043"/>
            <a:ext cx="76200" cy="866140"/>
          </a:xfrm>
          <a:custGeom>
            <a:avLst/>
            <a:gdLst/>
            <a:ahLst/>
            <a:cxnLst/>
            <a:rect l="l" t="t" r="r" b="b"/>
            <a:pathLst>
              <a:path w="76200" h="866139">
                <a:moveTo>
                  <a:pt x="31750" y="789432"/>
                </a:moveTo>
                <a:lnTo>
                  <a:pt x="0" y="789432"/>
                </a:lnTo>
                <a:lnTo>
                  <a:pt x="38100" y="865632"/>
                </a:lnTo>
                <a:lnTo>
                  <a:pt x="69850" y="802132"/>
                </a:lnTo>
                <a:lnTo>
                  <a:pt x="31750" y="802132"/>
                </a:lnTo>
                <a:lnTo>
                  <a:pt x="31750" y="789432"/>
                </a:lnTo>
                <a:close/>
              </a:path>
              <a:path w="76200" h="866139">
                <a:moveTo>
                  <a:pt x="44450" y="0"/>
                </a:moveTo>
                <a:lnTo>
                  <a:pt x="31750" y="0"/>
                </a:lnTo>
                <a:lnTo>
                  <a:pt x="31750" y="802132"/>
                </a:lnTo>
                <a:lnTo>
                  <a:pt x="44450" y="802132"/>
                </a:lnTo>
                <a:lnTo>
                  <a:pt x="44450" y="0"/>
                </a:lnTo>
                <a:close/>
              </a:path>
              <a:path w="76200" h="866139">
                <a:moveTo>
                  <a:pt x="76200" y="789432"/>
                </a:moveTo>
                <a:lnTo>
                  <a:pt x="44450" y="789432"/>
                </a:lnTo>
                <a:lnTo>
                  <a:pt x="44450" y="802132"/>
                </a:lnTo>
                <a:lnTo>
                  <a:pt x="69850" y="802132"/>
                </a:lnTo>
                <a:lnTo>
                  <a:pt x="76200" y="78943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0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0" name="object 25">
            <a:extLst>
              <a:ext uri="{FF2B5EF4-FFF2-40B4-BE49-F238E27FC236}">
                <a16:creationId xmlns:a16="http://schemas.microsoft.com/office/drawing/2014/main" id="{3095A686-5755-4FBA-0991-60B9BB972917}"/>
              </a:ext>
            </a:extLst>
          </p:cNvPr>
          <p:cNvSpPr txBox="1"/>
          <p:nvPr/>
        </p:nvSpPr>
        <p:spPr>
          <a:xfrm>
            <a:off x="5879976" y="4619651"/>
            <a:ext cx="1880870" cy="50654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81280" indent="60960">
              <a:lnSpc>
                <a:spcPct val="100000"/>
              </a:lnSpc>
              <a:spcBef>
                <a:spcPts val="110"/>
              </a:spcBef>
            </a:pPr>
            <a:r>
              <a:rPr sz="1600" spc="-10" dirty="0">
                <a:latin typeface="Prompt" panose="00000500000000000000" pitchFamily="2" charset="-34"/>
                <a:cs typeface="Prompt" panose="00000500000000000000" pitchFamily="2" charset="-34"/>
              </a:rPr>
              <a:t>รายงานการขาย </a:t>
            </a:r>
            <a:r>
              <a:rPr sz="1600" spc="-60" dirty="0" err="1">
                <a:latin typeface="Prompt" panose="00000500000000000000" pitchFamily="2" charset="-34"/>
                <a:cs typeface="Prompt" panose="00000500000000000000" pitchFamily="2" charset="-34"/>
              </a:rPr>
              <a:t>รายงานสต</a:t>
            </a:r>
            <a:r>
              <a:rPr lang="th-TH" sz="1600" spc="-60" dirty="0">
                <a:latin typeface="Prompt" panose="00000500000000000000" pitchFamily="2" charset="-34"/>
                <a:cs typeface="Prompt" panose="00000500000000000000" pitchFamily="2" charset="-34"/>
              </a:rPr>
              <a:t>๊</a:t>
            </a:r>
            <a:r>
              <a:rPr sz="1600" spc="-60" dirty="0" err="1">
                <a:latin typeface="Prompt" panose="00000500000000000000" pitchFamily="2" charset="-34"/>
                <a:cs typeface="Prompt" panose="00000500000000000000" pitchFamily="2" charset="-34"/>
              </a:rPr>
              <a:t>อกสินคา</a:t>
            </a:r>
            <a:endParaRPr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1" name="object 26">
            <a:extLst>
              <a:ext uri="{FF2B5EF4-FFF2-40B4-BE49-F238E27FC236}">
                <a16:creationId xmlns:a16="http://schemas.microsoft.com/office/drawing/2014/main" id="{0DD8D7A6-2DB6-7623-CB16-84935BD4E356}"/>
              </a:ext>
            </a:extLst>
          </p:cNvPr>
          <p:cNvSpPr/>
          <p:nvPr/>
        </p:nvSpPr>
        <p:spPr>
          <a:xfrm>
            <a:off x="5344070" y="4515043"/>
            <a:ext cx="76200" cy="866140"/>
          </a:xfrm>
          <a:custGeom>
            <a:avLst/>
            <a:gdLst/>
            <a:ahLst/>
            <a:cxnLst/>
            <a:rect l="l" t="t" r="r" b="b"/>
            <a:pathLst>
              <a:path w="76200" h="866139">
                <a:moveTo>
                  <a:pt x="31750" y="789432"/>
                </a:moveTo>
                <a:lnTo>
                  <a:pt x="0" y="789432"/>
                </a:lnTo>
                <a:lnTo>
                  <a:pt x="38100" y="865632"/>
                </a:lnTo>
                <a:lnTo>
                  <a:pt x="69850" y="802132"/>
                </a:lnTo>
                <a:lnTo>
                  <a:pt x="31750" y="802132"/>
                </a:lnTo>
                <a:lnTo>
                  <a:pt x="31750" y="789432"/>
                </a:lnTo>
                <a:close/>
              </a:path>
              <a:path w="76200" h="866139">
                <a:moveTo>
                  <a:pt x="44450" y="0"/>
                </a:moveTo>
                <a:lnTo>
                  <a:pt x="31750" y="0"/>
                </a:lnTo>
                <a:lnTo>
                  <a:pt x="31750" y="802132"/>
                </a:lnTo>
                <a:lnTo>
                  <a:pt x="44450" y="802132"/>
                </a:lnTo>
                <a:lnTo>
                  <a:pt x="44450" y="0"/>
                </a:lnTo>
                <a:close/>
              </a:path>
              <a:path w="76200" h="866139">
                <a:moveTo>
                  <a:pt x="76200" y="789432"/>
                </a:moveTo>
                <a:lnTo>
                  <a:pt x="44450" y="789432"/>
                </a:lnTo>
                <a:lnTo>
                  <a:pt x="44450" y="802132"/>
                </a:lnTo>
                <a:lnTo>
                  <a:pt x="69850" y="802132"/>
                </a:lnTo>
                <a:lnTo>
                  <a:pt x="76200" y="78943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0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79FCEBE8-B26B-2F88-5611-3A58149FC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491117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แผนภาพกระแสข้อมูลที่แสดงภาพรวมการทำงานของระบบที่มีความสัมพันธ์กับสภาพแวดล้อมนอกระบบ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758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DFD Example</a:t>
            </a:r>
            <a:endParaRPr lang="en-US" b="1" dirty="0">
              <a:solidFill>
                <a:srgbClr val="0796A5"/>
              </a:solidFill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7</a:t>
            </a:fld>
            <a:endParaRPr lang="th-TH" dirty="0"/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B507235D-2C16-D010-78C2-31F3DD8D4218}"/>
              </a:ext>
            </a:extLst>
          </p:cNvPr>
          <p:cNvSpPr txBox="1"/>
          <p:nvPr/>
        </p:nvSpPr>
        <p:spPr>
          <a:xfrm>
            <a:off x="1705355" y="1647444"/>
            <a:ext cx="1871980" cy="3962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</a:ln>
        </p:spPr>
        <p:txBody>
          <a:bodyPr vert="horz" wrap="square" lIns="0" tIns="0" rIns="0" bIns="0" rtlCol="0" anchor="ctr">
            <a:spAutoFit/>
          </a:bodyPr>
          <a:lstStyle/>
          <a:p>
            <a:pPr marL="89535" algn="ctr">
              <a:lnSpc>
                <a:spcPts val="3404"/>
              </a:lnSpc>
            </a:pPr>
            <a:r>
              <a:rPr b="1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บริษัทค</a:t>
            </a:r>
            <a:r>
              <a:rPr lang="th-TH" b="1" spc="-10" dirty="0">
                <a:latin typeface="Prompt" panose="00000500000000000000" pitchFamily="2" charset="-34"/>
                <a:cs typeface="Prompt" panose="00000500000000000000" pitchFamily="2" charset="-34"/>
              </a:rPr>
              <a:t>ู่</a:t>
            </a:r>
            <a:r>
              <a:rPr b="1"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ค้า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6" name="object 3">
            <a:extLst>
              <a:ext uri="{FF2B5EF4-FFF2-40B4-BE49-F238E27FC236}">
                <a16:creationId xmlns:a16="http://schemas.microsoft.com/office/drawing/2014/main" id="{4225EB55-EA82-2FFA-8017-D43C1945EEB3}"/>
              </a:ext>
            </a:extLst>
          </p:cNvPr>
          <p:cNvGrpSpPr/>
          <p:nvPr/>
        </p:nvGrpSpPr>
        <p:grpSpPr>
          <a:xfrm>
            <a:off x="3645217" y="1913953"/>
            <a:ext cx="1451610" cy="1235075"/>
            <a:chOff x="3645217" y="1913953"/>
            <a:chExt cx="1451610" cy="1235075"/>
          </a:xfrm>
        </p:grpSpPr>
        <p:sp>
          <p:nvSpPr>
            <p:cNvPr id="8" name="object 4">
              <a:extLst>
                <a:ext uri="{FF2B5EF4-FFF2-40B4-BE49-F238E27FC236}">
                  <a16:creationId xmlns:a16="http://schemas.microsoft.com/office/drawing/2014/main" id="{92C89ECC-1C0D-0E6D-ED17-F0FAE118853D}"/>
                </a:ext>
              </a:extLst>
            </p:cNvPr>
            <p:cNvSpPr/>
            <p:nvPr/>
          </p:nvSpPr>
          <p:spPr>
            <a:xfrm>
              <a:off x="3649979" y="1918716"/>
              <a:ext cx="1442085" cy="1225550"/>
            </a:xfrm>
            <a:custGeom>
              <a:avLst/>
              <a:gdLst/>
              <a:ahLst/>
              <a:cxnLst/>
              <a:rect l="l" t="t" r="r" b="b"/>
              <a:pathLst>
                <a:path w="1442085" h="1225550">
                  <a:moveTo>
                    <a:pt x="1237488" y="0"/>
                  </a:moveTo>
                  <a:lnTo>
                    <a:pt x="204216" y="0"/>
                  </a:lnTo>
                  <a:lnTo>
                    <a:pt x="157394" y="5393"/>
                  </a:lnTo>
                  <a:lnTo>
                    <a:pt x="114411" y="20758"/>
                  </a:lnTo>
                  <a:lnTo>
                    <a:pt x="76493" y="44866"/>
                  </a:lnTo>
                  <a:lnTo>
                    <a:pt x="44866" y="76493"/>
                  </a:lnTo>
                  <a:lnTo>
                    <a:pt x="20758" y="114411"/>
                  </a:lnTo>
                  <a:lnTo>
                    <a:pt x="5393" y="157394"/>
                  </a:lnTo>
                  <a:lnTo>
                    <a:pt x="0" y="204216"/>
                  </a:lnTo>
                  <a:lnTo>
                    <a:pt x="0" y="1021080"/>
                  </a:lnTo>
                  <a:lnTo>
                    <a:pt x="5393" y="1067901"/>
                  </a:lnTo>
                  <a:lnTo>
                    <a:pt x="20758" y="1110884"/>
                  </a:lnTo>
                  <a:lnTo>
                    <a:pt x="44866" y="1148802"/>
                  </a:lnTo>
                  <a:lnTo>
                    <a:pt x="76493" y="1180429"/>
                  </a:lnTo>
                  <a:lnTo>
                    <a:pt x="114411" y="1204537"/>
                  </a:lnTo>
                  <a:lnTo>
                    <a:pt x="157394" y="1219902"/>
                  </a:lnTo>
                  <a:lnTo>
                    <a:pt x="204216" y="1225296"/>
                  </a:lnTo>
                  <a:lnTo>
                    <a:pt x="1237488" y="1225296"/>
                  </a:lnTo>
                  <a:lnTo>
                    <a:pt x="1284309" y="1219902"/>
                  </a:lnTo>
                  <a:lnTo>
                    <a:pt x="1327292" y="1204537"/>
                  </a:lnTo>
                  <a:lnTo>
                    <a:pt x="1365210" y="1180429"/>
                  </a:lnTo>
                  <a:lnTo>
                    <a:pt x="1396837" y="1148802"/>
                  </a:lnTo>
                  <a:lnTo>
                    <a:pt x="1420945" y="1110884"/>
                  </a:lnTo>
                  <a:lnTo>
                    <a:pt x="1436310" y="1067901"/>
                  </a:lnTo>
                  <a:lnTo>
                    <a:pt x="1441704" y="1021080"/>
                  </a:lnTo>
                  <a:lnTo>
                    <a:pt x="1441704" y="204216"/>
                  </a:lnTo>
                  <a:lnTo>
                    <a:pt x="1436310" y="157394"/>
                  </a:lnTo>
                  <a:lnTo>
                    <a:pt x="1420945" y="114411"/>
                  </a:lnTo>
                  <a:lnTo>
                    <a:pt x="1396837" y="76493"/>
                  </a:lnTo>
                  <a:lnTo>
                    <a:pt x="1365210" y="44866"/>
                  </a:lnTo>
                  <a:lnTo>
                    <a:pt x="1327292" y="20758"/>
                  </a:lnTo>
                  <a:lnTo>
                    <a:pt x="1284309" y="5393"/>
                  </a:lnTo>
                  <a:lnTo>
                    <a:pt x="1237488" y="0"/>
                  </a:lnTo>
                  <a:close/>
                </a:path>
              </a:pathLst>
            </a:custGeom>
            <a:solidFill>
              <a:srgbClr val="FFCC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9" name="object 5">
              <a:extLst>
                <a:ext uri="{FF2B5EF4-FFF2-40B4-BE49-F238E27FC236}">
                  <a16:creationId xmlns:a16="http://schemas.microsoft.com/office/drawing/2014/main" id="{826982AE-958D-0037-A727-69612A5D328D}"/>
                </a:ext>
              </a:extLst>
            </p:cNvPr>
            <p:cNvSpPr/>
            <p:nvPr/>
          </p:nvSpPr>
          <p:spPr>
            <a:xfrm>
              <a:off x="3649979" y="1918716"/>
              <a:ext cx="1442085" cy="1225550"/>
            </a:xfrm>
            <a:custGeom>
              <a:avLst/>
              <a:gdLst/>
              <a:ahLst/>
              <a:cxnLst/>
              <a:rect l="l" t="t" r="r" b="b"/>
              <a:pathLst>
                <a:path w="1442085" h="1225550">
                  <a:moveTo>
                    <a:pt x="0" y="204216"/>
                  </a:moveTo>
                  <a:lnTo>
                    <a:pt x="5393" y="157394"/>
                  </a:lnTo>
                  <a:lnTo>
                    <a:pt x="20758" y="114411"/>
                  </a:lnTo>
                  <a:lnTo>
                    <a:pt x="44866" y="76493"/>
                  </a:lnTo>
                  <a:lnTo>
                    <a:pt x="76493" y="44866"/>
                  </a:lnTo>
                  <a:lnTo>
                    <a:pt x="114411" y="20758"/>
                  </a:lnTo>
                  <a:lnTo>
                    <a:pt x="157394" y="5393"/>
                  </a:lnTo>
                  <a:lnTo>
                    <a:pt x="204216" y="0"/>
                  </a:lnTo>
                  <a:lnTo>
                    <a:pt x="1237488" y="0"/>
                  </a:lnTo>
                  <a:lnTo>
                    <a:pt x="1284309" y="5393"/>
                  </a:lnTo>
                  <a:lnTo>
                    <a:pt x="1327292" y="20758"/>
                  </a:lnTo>
                  <a:lnTo>
                    <a:pt x="1365210" y="44866"/>
                  </a:lnTo>
                  <a:lnTo>
                    <a:pt x="1396837" y="76493"/>
                  </a:lnTo>
                  <a:lnTo>
                    <a:pt x="1420945" y="114411"/>
                  </a:lnTo>
                  <a:lnTo>
                    <a:pt x="1436310" y="157394"/>
                  </a:lnTo>
                  <a:lnTo>
                    <a:pt x="1441704" y="204216"/>
                  </a:lnTo>
                  <a:lnTo>
                    <a:pt x="1441704" y="1021080"/>
                  </a:lnTo>
                  <a:lnTo>
                    <a:pt x="1436310" y="1067901"/>
                  </a:lnTo>
                  <a:lnTo>
                    <a:pt x="1420945" y="1110884"/>
                  </a:lnTo>
                  <a:lnTo>
                    <a:pt x="1396837" y="1148802"/>
                  </a:lnTo>
                  <a:lnTo>
                    <a:pt x="1365210" y="1180429"/>
                  </a:lnTo>
                  <a:lnTo>
                    <a:pt x="1327292" y="1204537"/>
                  </a:lnTo>
                  <a:lnTo>
                    <a:pt x="1284309" y="1219902"/>
                  </a:lnTo>
                  <a:lnTo>
                    <a:pt x="1237488" y="1225296"/>
                  </a:lnTo>
                  <a:lnTo>
                    <a:pt x="204216" y="1225296"/>
                  </a:lnTo>
                  <a:lnTo>
                    <a:pt x="157394" y="1219902"/>
                  </a:lnTo>
                  <a:lnTo>
                    <a:pt x="114411" y="1204537"/>
                  </a:lnTo>
                  <a:lnTo>
                    <a:pt x="76493" y="1180429"/>
                  </a:lnTo>
                  <a:lnTo>
                    <a:pt x="44866" y="1148802"/>
                  </a:lnTo>
                  <a:lnTo>
                    <a:pt x="20758" y="1110884"/>
                  </a:lnTo>
                  <a:lnTo>
                    <a:pt x="5393" y="1067901"/>
                  </a:lnTo>
                  <a:lnTo>
                    <a:pt x="0" y="1021080"/>
                  </a:lnTo>
                  <a:lnTo>
                    <a:pt x="0" y="204216"/>
                  </a:lnTo>
                  <a:close/>
                </a:path>
              </a:pathLst>
            </a:custGeom>
            <a:ln w="9525">
              <a:solidFill>
                <a:srgbClr val="0033CC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10" name="object 6">
            <a:extLst>
              <a:ext uri="{FF2B5EF4-FFF2-40B4-BE49-F238E27FC236}">
                <a16:creationId xmlns:a16="http://schemas.microsoft.com/office/drawing/2014/main" id="{A80C13A5-B64B-6416-7BE1-63F424607BEF}"/>
              </a:ext>
            </a:extLst>
          </p:cNvPr>
          <p:cNvSpPr txBox="1"/>
          <p:nvPr/>
        </p:nvSpPr>
        <p:spPr>
          <a:xfrm>
            <a:off x="3637279" y="1859025"/>
            <a:ext cx="1467485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594995" algn="l"/>
                <a:tab pos="1454150" algn="l"/>
              </a:tabLst>
            </a:pPr>
            <a:r>
              <a:rPr u="heavy" dirty="0">
                <a:uFill>
                  <a:solidFill>
                    <a:srgbClr val="0033CC"/>
                  </a:solidFill>
                </a:uFill>
                <a:latin typeface="Prompt" panose="00000500000000000000" pitchFamily="2" charset="-34"/>
                <a:cs typeface="Prompt" panose="00000500000000000000" pitchFamily="2" charset="-34"/>
              </a:rPr>
              <a:t>	</a:t>
            </a:r>
            <a:r>
              <a:rPr b="1" u="heavy" spc="-25" dirty="0">
                <a:uFill>
                  <a:solidFill>
                    <a:srgbClr val="0033CC"/>
                  </a:solidFill>
                </a:uFill>
                <a:latin typeface="Prompt" panose="00000500000000000000" pitchFamily="2" charset="-34"/>
                <a:cs typeface="Prompt" panose="00000500000000000000" pitchFamily="2" charset="-34"/>
              </a:rPr>
              <a:t>1.0</a:t>
            </a:r>
            <a:r>
              <a:rPr b="1" u="heavy" dirty="0">
                <a:uFill>
                  <a:solidFill>
                    <a:srgbClr val="0033CC"/>
                  </a:solidFill>
                </a:uFill>
                <a:latin typeface="Prompt" panose="00000500000000000000" pitchFamily="2" charset="-34"/>
                <a:cs typeface="Prompt" panose="00000500000000000000" pitchFamily="2" charset="-34"/>
              </a:rPr>
              <a:t>	</a:t>
            </a:r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4E1F50FF-B08B-B568-49FF-92CF20B5B6C8}"/>
              </a:ext>
            </a:extLst>
          </p:cNvPr>
          <p:cNvSpPr txBox="1"/>
          <p:nvPr/>
        </p:nvSpPr>
        <p:spPr>
          <a:xfrm>
            <a:off x="2071497" y="2268727"/>
            <a:ext cx="1150620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85" dirty="0" err="1">
                <a:latin typeface="Prompt" panose="00000500000000000000" pitchFamily="2" charset="-34"/>
                <a:cs typeface="Prompt" panose="00000500000000000000" pitchFamily="2" charset="-34"/>
              </a:rPr>
              <a:t>รองเท</a:t>
            </a:r>
            <a:r>
              <a:rPr lang="th-TH" spc="-85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85" dirty="0" err="1">
                <a:latin typeface="Prompt" panose="00000500000000000000" pitchFamily="2" charset="-34"/>
                <a:cs typeface="Prompt" panose="00000500000000000000" pitchFamily="2" charset="-34"/>
              </a:rPr>
              <a:t>า</a:t>
            </a:r>
            <a:r>
              <a:rPr spc="-25" dirty="0" err="1">
                <a:latin typeface="Prompt" panose="00000500000000000000" pitchFamily="2" charset="-34"/>
                <a:cs typeface="Prompt" panose="00000500000000000000" pitchFamily="2" charset="-34"/>
              </a:rPr>
              <a:t>ใหม</a:t>
            </a:r>
            <a:r>
              <a:rPr lang="th-TH" spc="-25" dirty="0">
                <a:latin typeface="Prompt" panose="00000500000000000000" pitchFamily="2" charset="-34"/>
                <a:cs typeface="Prompt" panose="00000500000000000000" pitchFamily="2" charset="-34"/>
              </a:rPr>
              <a:t>่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3" name="object 9">
            <a:extLst>
              <a:ext uri="{FF2B5EF4-FFF2-40B4-BE49-F238E27FC236}">
                <a16:creationId xmlns:a16="http://schemas.microsoft.com/office/drawing/2014/main" id="{43A80846-EE5A-3315-4485-0145CAD05DC6}"/>
              </a:ext>
            </a:extLst>
          </p:cNvPr>
          <p:cNvSpPr txBox="1"/>
          <p:nvPr/>
        </p:nvSpPr>
        <p:spPr>
          <a:xfrm>
            <a:off x="8545068" y="565404"/>
            <a:ext cx="1871980" cy="4033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</a:ln>
        </p:spPr>
        <p:txBody>
          <a:bodyPr vert="horz" wrap="square" lIns="0" tIns="125095" rIns="0" bIns="0" rtlCol="0" anchor="ctr">
            <a:spAutoFit/>
          </a:bodyPr>
          <a:lstStyle/>
          <a:p>
            <a:pPr marL="92075" algn="ctr">
              <a:lnSpc>
                <a:spcPct val="100000"/>
              </a:lnSpc>
              <a:spcBef>
                <a:spcPts val="985"/>
              </a:spcBef>
            </a:pPr>
            <a:r>
              <a:rPr b="1" spc="-20" dirty="0">
                <a:latin typeface="Prompt" panose="00000500000000000000" pitchFamily="2" charset="-34"/>
                <a:cs typeface="Prompt" panose="00000500000000000000" pitchFamily="2" charset="-34"/>
              </a:rPr>
              <a:t>ลูกค้า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14" name="object 10">
            <a:extLst>
              <a:ext uri="{FF2B5EF4-FFF2-40B4-BE49-F238E27FC236}">
                <a16:creationId xmlns:a16="http://schemas.microsoft.com/office/drawing/2014/main" id="{751A796E-AC2A-C0EE-8A6F-D3E1BA21B568}"/>
              </a:ext>
            </a:extLst>
          </p:cNvPr>
          <p:cNvGrpSpPr/>
          <p:nvPr/>
        </p:nvGrpSpPr>
        <p:grpSpPr>
          <a:xfrm>
            <a:off x="2208276" y="850201"/>
            <a:ext cx="6341745" cy="1841500"/>
            <a:chOff x="2208276" y="850201"/>
            <a:chExt cx="6341745" cy="1841500"/>
          </a:xfrm>
        </p:grpSpPr>
        <p:sp>
          <p:nvSpPr>
            <p:cNvPr id="15" name="object 11">
              <a:extLst>
                <a:ext uri="{FF2B5EF4-FFF2-40B4-BE49-F238E27FC236}">
                  <a16:creationId xmlns:a16="http://schemas.microsoft.com/office/drawing/2014/main" id="{B37FED21-0B3E-EB04-567A-D49B7C161697}"/>
                </a:ext>
              </a:extLst>
            </p:cNvPr>
            <p:cNvSpPr/>
            <p:nvPr/>
          </p:nvSpPr>
          <p:spPr>
            <a:xfrm>
              <a:off x="6746747" y="854963"/>
              <a:ext cx="1798320" cy="0"/>
            </a:xfrm>
            <a:custGeom>
              <a:avLst/>
              <a:gdLst/>
              <a:ahLst/>
              <a:cxnLst/>
              <a:rect l="l" t="t" r="r" b="b"/>
              <a:pathLst>
                <a:path w="1798320">
                  <a:moveTo>
                    <a:pt x="1798320" y="0"/>
                  </a:moveTo>
                  <a:lnTo>
                    <a:pt x="0" y="0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16" name="object 12">
              <a:extLst>
                <a:ext uri="{FF2B5EF4-FFF2-40B4-BE49-F238E27FC236}">
                  <a16:creationId xmlns:a16="http://schemas.microsoft.com/office/drawing/2014/main" id="{D3F12792-EB80-0070-1091-3782AFE23CAC}"/>
                </a:ext>
              </a:extLst>
            </p:cNvPr>
            <p:cNvSpPr/>
            <p:nvPr/>
          </p:nvSpPr>
          <p:spPr>
            <a:xfrm>
              <a:off x="2208276" y="2615184"/>
              <a:ext cx="1442085" cy="76200"/>
            </a:xfrm>
            <a:custGeom>
              <a:avLst/>
              <a:gdLst/>
              <a:ahLst/>
              <a:cxnLst/>
              <a:rect l="l" t="t" r="r" b="b"/>
              <a:pathLst>
                <a:path w="1442085" h="76200">
                  <a:moveTo>
                    <a:pt x="1365503" y="0"/>
                  </a:moveTo>
                  <a:lnTo>
                    <a:pt x="1365503" y="76200"/>
                  </a:lnTo>
                  <a:lnTo>
                    <a:pt x="1429003" y="44450"/>
                  </a:lnTo>
                  <a:lnTo>
                    <a:pt x="1378203" y="44450"/>
                  </a:lnTo>
                  <a:lnTo>
                    <a:pt x="1378203" y="31750"/>
                  </a:lnTo>
                  <a:lnTo>
                    <a:pt x="1429003" y="31750"/>
                  </a:lnTo>
                  <a:lnTo>
                    <a:pt x="1365503" y="0"/>
                  </a:lnTo>
                  <a:close/>
                </a:path>
                <a:path w="1442085" h="76200">
                  <a:moveTo>
                    <a:pt x="1365503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1365503" y="44450"/>
                  </a:lnTo>
                  <a:lnTo>
                    <a:pt x="1365503" y="31750"/>
                  </a:lnTo>
                  <a:close/>
                </a:path>
                <a:path w="1442085" h="76200">
                  <a:moveTo>
                    <a:pt x="1429003" y="31750"/>
                  </a:moveTo>
                  <a:lnTo>
                    <a:pt x="1378203" y="31750"/>
                  </a:lnTo>
                  <a:lnTo>
                    <a:pt x="1378203" y="44450"/>
                  </a:lnTo>
                  <a:lnTo>
                    <a:pt x="1429003" y="44450"/>
                  </a:lnTo>
                  <a:lnTo>
                    <a:pt x="1441703" y="38100"/>
                  </a:lnTo>
                  <a:lnTo>
                    <a:pt x="1429003" y="317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17" name="object 13">
            <a:extLst>
              <a:ext uri="{FF2B5EF4-FFF2-40B4-BE49-F238E27FC236}">
                <a16:creationId xmlns:a16="http://schemas.microsoft.com/office/drawing/2014/main" id="{B8A5BC24-398C-5956-AB70-AE6DA4AD0FF4}"/>
              </a:ext>
            </a:extLst>
          </p:cNvPr>
          <p:cNvSpPr txBox="1"/>
          <p:nvPr/>
        </p:nvSpPr>
        <p:spPr>
          <a:xfrm>
            <a:off x="6745224" y="438944"/>
            <a:ext cx="1508760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สินค</a:t>
            </a:r>
            <a:r>
              <a:rPr lang="th-TH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าที่ต</a:t>
            </a:r>
            <a:r>
              <a:rPr lang="th-TH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องการ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8" name="object 14">
            <a:extLst>
              <a:ext uri="{FF2B5EF4-FFF2-40B4-BE49-F238E27FC236}">
                <a16:creationId xmlns:a16="http://schemas.microsoft.com/office/drawing/2014/main" id="{41F3627F-1514-3BD8-3FA5-13C02DE54B9D}"/>
              </a:ext>
            </a:extLst>
          </p:cNvPr>
          <p:cNvSpPr/>
          <p:nvPr/>
        </p:nvSpPr>
        <p:spPr>
          <a:xfrm>
            <a:off x="7392923" y="2007107"/>
            <a:ext cx="1945005" cy="0"/>
          </a:xfrm>
          <a:custGeom>
            <a:avLst/>
            <a:gdLst/>
            <a:ahLst/>
            <a:cxnLst/>
            <a:rect l="l" t="t" r="r" b="b"/>
            <a:pathLst>
              <a:path w="1945004">
                <a:moveTo>
                  <a:pt x="0" y="0"/>
                </a:moveTo>
                <a:lnTo>
                  <a:pt x="1944624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9" name="object 15">
            <a:extLst>
              <a:ext uri="{FF2B5EF4-FFF2-40B4-BE49-F238E27FC236}">
                <a16:creationId xmlns:a16="http://schemas.microsoft.com/office/drawing/2014/main" id="{88BB22C9-FE39-E113-043C-099FF2DF9D0C}"/>
              </a:ext>
            </a:extLst>
          </p:cNvPr>
          <p:cNvSpPr txBox="1"/>
          <p:nvPr/>
        </p:nvSpPr>
        <p:spPr>
          <a:xfrm>
            <a:off x="7784718" y="1594815"/>
            <a:ext cx="138303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-10" dirty="0">
                <a:latin typeface="Prompt" panose="00000500000000000000" pitchFamily="2" charset="-34"/>
                <a:cs typeface="Prompt" panose="00000500000000000000" pitchFamily="2" charset="-34"/>
              </a:rPr>
              <a:t>ใบเสร็จรับเงิน</a:t>
            </a:r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0" name="object 16">
            <a:extLst>
              <a:ext uri="{FF2B5EF4-FFF2-40B4-BE49-F238E27FC236}">
                <a16:creationId xmlns:a16="http://schemas.microsoft.com/office/drawing/2014/main" id="{D4362CBE-DC7B-8782-8404-9AC9C92D148E}"/>
              </a:ext>
            </a:extLst>
          </p:cNvPr>
          <p:cNvSpPr txBox="1"/>
          <p:nvPr/>
        </p:nvSpPr>
        <p:spPr>
          <a:xfrm>
            <a:off x="3433571" y="6039611"/>
            <a:ext cx="1871980" cy="3962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</a:ln>
        </p:spPr>
        <p:txBody>
          <a:bodyPr vert="horz" wrap="square" lIns="0" tIns="0" rIns="0" bIns="0" rtlCol="0" anchor="ctr">
            <a:spAutoFit/>
          </a:bodyPr>
          <a:lstStyle/>
          <a:p>
            <a:pPr marL="90170" algn="ctr">
              <a:lnSpc>
                <a:spcPts val="3375"/>
              </a:lnSpc>
            </a:pPr>
            <a:r>
              <a:rPr b="1" spc="-10" dirty="0">
                <a:latin typeface="Prompt" panose="00000500000000000000" pitchFamily="2" charset="-34"/>
                <a:cs typeface="Prompt" panose="00000500000000000000" pitchFamily="2" charset="-34"/>
              </a:rPr>
              <a:t>เจ้าของร้าน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21" name="object 17">
            <a:extLst>
              <a:ext uri="{FF2B5EF4-FFF2-40B4-BE49-F238E27FC236}">
                <a16:creationId xmlns:a16="http://schemas.microsoft.com/office/drawing/2014/main" id="{07D515BD-E5F7-4D7A-E5D8-0FC45FCF9CDA}"/>
              </a:ext>
            </a:extLst>
          </p:cNvPr>
          <p:cNvSpPr txBox="1"/>
          <p:nvPr/>
        </p:nvSpPr>
        <p:spPr>
          <a:xfrm>
            <a:off x="2982183" y="4994402"/>
            <a:ext cx="1574800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th-TH" dirty="0">
                <a:latin typeface="Prompt" panose="00000500000000000000" pitchFamily="2" charset="-34"/>
                <a:cs typeface="Prompt" panose="00000500000000000000" pitchFamily="2" charset="-34"/>
              </a:rPr>
              <a:t>กำหนดราคาขาย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22" name="object 18">
            <a:extLst>
              <a:ext uri="{FF2B5EF4-FFF2-40B4-BE49-F238E27FC236}">
                <a16:creationId xmlns:a16="http://schemas.microsoft.com/office/drawing/2014/main" id="{40228F93-17FE-64D2-1534-55FE397FE32F}"/>
              </a:ext>
            </a:extLst>
          </p:cNvPr>
          <p:cNvGrpSpPr/>
          <p:nvPr/>
        </p:nvGrpSpPr>
        <p:grpSpPr>
          <a:xfrm>
            <a:off x="2208276" y="2150364"/>
            <a:ext cx="2415540" cy="1798320"/>
            <a:chOff x="2208276" y="2150364"/>
            <a:chExt cx="2415540" cy="1798320"/>
          </a:xfrm>
        </p:grpSpPr>
        <p:sp>
          <p:nvSpPr>
            <p:cNvPr id="23" name="object 19">
              <a:extLst>
                <a:ext uri="{FF2B5EF4-FFF2-40B4-BE49-F238E27FC236}">
                  <a16:creationId xmlns:a16="http://schemas.microsoft.com/office/drawing/2014/main" id="{DB34FA32-B0EC-4755-6BEB-9CA2252E14FF}"/>
                </a:ext>
              </a:extLst>
            </p:cNvPr>
            <p:cNvSpPr/>
            <p:nvPr/>
          </p:nvSpPr>
          <p:spPr>
            <a:xfrm>
              <a:off x="2208276" y="2150364"/>
              <a:ext cx="0" cy="502920"/>
            </a:xfrm>
            <a:custGeom>
              <a:avLst/>
              <a:gdLst/>
              <a:ahLst/>
              <a:cxnLst/>
              <a:rect l="l" t="t" r="r" b="b"/>
              <a:pathLst>
                <a:path h="502919">
                  <a:moveTo>
                    <a:pt x="0" y="0"/>
                  </a:moveTo>
                  <a:lnTo>
                    <a:pt x="0" y="502920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24" name="object 20">
              <a:extLst>
                <a:ext uri="{FF2B5EF4-FFF2-40B4-BE49-F238E27FC236}">
                  <a16:creationId xmlns:a16="http://schemas.microsoft.com/office/drawing/2014/main" id="{D640124B-DAC4-6F24-BEB6-493187A2CBCB}"/>
                </a:ext>
              </a:extLst>
            </p:cNvPr>
            <p:cNvSpPr/>
            <p:nvPr/>
          </p:nvSpPr>
          <p:spPr>
            <a:xfrm>
              <a:off x="4547616" y="3156204"/>
              <a:ext cx="76200" cy="792480"/>
            </a:xfrm>
            <a:custGeom>
              <a:avLst/>
              <a:gdLst/>
              <a:ahLst/>
              <a:cxnLst/>
              <a:rect l="l" t="t" r="r" b="b"/>
              <a:pathLst>
                <a:path w="76200" h="792479">
                  <a:moveTo>
                    <a:pt x="31750" y="716280"/>
                  </a:moveTo>
                  <a:lnTo>
                    <a:pt x="0" y="716280"/>
                  </a:lnTo>
                  <a:lnTo>
                    <a:pt x="38100" y="792480"/>
                  </a:lnTo>
                  <a:lnTo>
                    <a:pt x="69850" y="728980"/>
                  </a:lnTo>
                  <a:lnTo>
                    <a:pt x="31750" y="728980"/>
                  </a:lnTo>
                  <a:lnTo>
                    <a:pt x="31750" y="716280"/>
                  </a:lnTo>
                  <a:close/>
                </a:path>
                <a:path w="76200" h="792479">
                  <a:moveTo>
                    <a:pt x="44450" y="0"/>
                  </a:moveTo>
                  <a:lnTo>
                    <a:pt x="31750" y="0"/>
                  </a:lnTo>
                  <a:lnTo>
                    <a:pt x="31750" y="728980"/>
                  </a:lnTo>
                  <a:lnTo>
                    <a:pt x="44450" y="728980"/>
                  </a:lnTo>
                  <a:lnTo>
                    <a:pt x="44450" y="0"/>
                  </a:lnTo>
                  <a:close/>
                </a:path>
                <a:path w="76200" h="792479">
                  <a:moveTo>
                    <a:pt x="76200" y="716280"/>
                  </a:moveTo>
                  <a:lnTo>
                    <a:pt x="44450" y="716280"/>
                  </a:lnTo>
                  <a:lnTo>
                    <a:pt x="44450" y="728980"/>
                  </a:lnTo>
                  <a:lnTo>
                    <a:pt x="69850" y="728980"/>
                  </a:lnTo>
                  <a:lnTo>
                    <a:pt x="76200" y="71628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28" name="object 24">
            <a:extLst>
              <a:ext uri="{FF2B5EF4-FFF2-40B4-BE49-F238E27FC236}">
                <a16:creationId xmlns:a16="http://schemas.microsoft.com/office/drawing/2014/main" id="{B042C812-E049-1265-FB9C-CBF3E5EB28B8}"/>
              </a:ext>
            </a:extLst>
          </p:cNvPr>
          <p:cNvSpPr txBox="1"/>
          <p:nvPr/>
        </p:nvSpPr>
        <p:spPr>
          <a:xfrm>
            <a:off x="3328480" y="3324305"/>
            <a:ext cx="1150620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0" dirty="0">
                <a:latin typeface="Prompt" panose="00000500000000000000" pitchFamily="2" charset="-34"/>
                <a:cs typeface="Prompt" panose="00000500000000000000" pitchFamily="2" charset="-34"/>
              </a:rPr>
              <a:t>ข</a:t>
            </a:r>
            <a:r>
              <a:rPr lang="th-TH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อมูลสินค</a:t>
            </a:r>
            <a:r>
              <a:rPr lang="th-TH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10" dirty="0">
                <a:latin typeface="Prompt" panose="00000500000000000000" pitchFamily="2" charset="-34"/>
                <a:cs typeface="Prompt" panose="00000500000000000000" pitchFamily="2" charset="-34"/>
              </a:rPr>
              <a:t>า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29" name="object 25">
            <a:extLst>
              <a:ext uri="{FF2B5EF4-FFF2-40B4-BE49-F238E27FC236}">
                <a16:creationId xmlns:a16="http://schemas.microsoft.com/office/drawing/2014/main" id="{887B18E4-F8DB-2120-3C1D-E487D70B0173}"/>
              </a:ext>
            </a:extLst>
          </p:cNvPr>
          <p:cNvGrpSpPr/>
          <p:nvPr/>
        </p:nvGrpSpPr>
        <p:grpSpPr>
          <a:xfrm>
            <a:off x="3828288" y="1279969"/>
            <a:ext cx="3582035" cy="4686935"/>
            <a:chOff x="3828288" y="1279969"/>
            <a:chExt cx="3582035" cy="4686935"/>
          </a:xfrm>
        </p:grpSpPr>
        <p:sp>
          <p:nvSpPr>
            <p:cNvPr id="30" name="object 26">
              <a:extLst>
                <a:ext uri="{FF2B5EF4-FFF2-40B4-BE49-F238E27FC236}">
                  <a16:creationId xmlns:a16="http://schemas.microsoft.com/office/drawing/2014/main" id="{7C47D748-D06A-2160-6132-97F879FB6159}"/>
                </a:ext>
              </a:extLst>
            </p:cNvPr>
            <p:cNvSpPr/>
            <p:nvPr/>
          </p:nvSpPr>
          <p:spPr>
            <a:xfrm>
              <a:off x="5954267" y="1284732"/>
              <a:ext cx="1442085" cy="1225550"/>
            </a:xfrm>
            <a:custGeom>
              <a:avLst/>
              <a:gdLst/>
              <a:ahLst/>
              <a:cxnLst/>
              <a:rect l="l" t="t" r="r" b="b"/>
              <a:pathLst>
                <a:path w="1442084" h="1225550">
                  <a:moveTo>
                    <a:pt x="1237488" y="0"/>
                  </a:moveTo>
                  <a:lnTo>
                    <a:pt x="204216" y="0"/>
                  </a:lnTo>
                  <a:lnTo>
                    <a:pt x="157394" y="5393"/>
                  </a:lnTo>
                  <a:lnTo>
                    <a:pt x="114411" y="20758"/>
                  </a:lnTo>
                  <a:lnTo>
                    <a:pt x="76493" y="44866"/>
                  </a:lnTo>
                  <a:lnTo>
                    <a:pt x="44866" y="76493"/>
                  </a:lnTo>
                  <a:lnTo>
                    <a:pt x="20758" y="114411"/>
                  </a:lnTo>
                  <a:lnTo>
                    <a:pt x="5393" y="157394"/>
                  </a:lnTo>
                  <a:lnTo>
                    <a:pt x="0" y="204215"/>
                  </a:lnTo>
                  <a:lnTo>
                    <a:pt x="0" y="1021079"/>
                  </a:lnTo>
                  <a:lnTo>
                    <a:pt x="5393" y="1067901"/>
                  </a:lnTo>
                  <a:lnTo>
                    <a:pt x="20758" y="1110884"/>
                  </a:lnTo>
                  <a:lnTo>
                    <a:pt x="44866" y="1148802"/>
                  </a:lnTo>
                  <a:lnTo>
                    <a:pt x="76493" y="1180429"/>
                  </a:lnTo>
                  <a:lnTo>
                    <a:pt x="114411" y="1204537"/>
                  </a:lnTo>
                  <a:lnTo>
                    <a:pt x="157394" y="1219902"/>
                  </a:lnTo>
                  <a:lnTo>
                    <a:pt x="204216" y="1225295"/>
                  </a:lnTo>
                  <a:lnTo>
                    <a:pt x="1237488" y="1225295"/>
                  </a:lnTo>
                  <a:lnTo>
                    <a:pt x="1284309" y="1219902"/>
                  </a:lnTo>
                  <a:lnTo>
                    <a:pt x="1327292" y="1204537"/>
                  </a:lnTo>
                  <a:lnTo>
                    <a:pt x="1365210" y="1180429"/>
                  </a:lnTo>
                  <a:lnTo>
                    <a:pt x="1396837" y="1148802"/>
                  </a:lnTo>
                  <a:lnTo>
                    <a:pt x="1420945" y="1110884"/>
                  </a:lnTo>
                  <a:lnTo>
                    <a:pt x="1436310" y="1067901"/>
                  </a:lnTo>
                  <a:lnTo>
                    <a:pt x="1441704" y="1021079"/>
                  </a:lnTo>
                  <a:lnTo>
                    <a:pt x="1441704" y="204215"/>
                  </a:lnTo>
                  <a:lnTo>
                    <a:pt x="1436310" y="157394"/>
                  </a:lnTo>
                  <a:lnTo>
                    <a:pt x="1420945" y="114411"/>
                  </a:lnTo>
                  <a:lnTo>
                    <a:pt x="1396837" y="76493"/>
                  </a:lnTo>
                  <a:lnTo>
                    <a:pt x="1365210" y="44866"/>
                  </a:lnTo>
                  <a:lnTo>
                    <a:pt x="1327292" y="20758"/>
                  </a:lnTo>
                  <a:lnTo>
                    <a:pt x="1284309" y="5393"/>
                  </a:lnTo>
                  <a:lnTo>
                    <a:pt x="1237488" y="0"/>
                  </a:lnTo>
                  <a:close/>
                </a:path>
              </a:pathLst>
            </a:custGeom>
            <a:solidFill>
              <a:srgbClr val="FFCC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31" name="object 27">
              <a:extLst>
                <a:ext uri="{FF2B5EF4-FFF2-40B4-BE49-F238E27FC236}">
                  <a16:creationId xmlns:a16="http://schemas.microsoft.com/office/drawing/2014/main" id="{389732D3-6FD9-5FD2-72FE-9F8FCB0DF3B7}"/>
                </a:ext>
              </a:extLst>
            </p:cNvPr>
            <p:cNvSpPr/>
            <p:nvPr/>
          </p:nvSpPr>
          <p:spPr>
            <a:xfrm>
              <a:off x="5954267" y="1284732"/>
              <a:ext cx="1442085" cy="1225550"/>
            </a:xfrm>
            <a:custGeom>
              <a:avLst/>
              <a:gdLst/>
              <a:ahLst/>
              <a:cxnLst/>
              <a:rect l="l" t="t" r="r" b="b"/>
              <a:pathLst>
                <a:path w="1442084" h="1225550">
                  <a:moveTo>
                    <a:pt x="0" y="204215"/>
                  </a:moveTo>
                  <a:lnTo>
                    <a:pt x="5393" y="157394"/>
                  </a:lnTo>
                  <a:lnTo>
                    <a:pt x="20758" y="114411"/>
                  </a:lnTo>
                  <a:lnTo>
                    <a:pt x="44866" y="76493"/>
                  </a:lnTo>
                  <a:lnTo>
                    <a:pt x="76493" y="44866"/>
                  </a:lnTo>
                  <a:lnTo>
                    <a:pt x="114411" y="20758"/>
                  </a:lnTo>
                  <a:lnTo>
                    <a:pt x="157394" y="5393"/>
                  </a:lnTo>
                  <a:lnTo>
                    <a:pt x="204216" y="0"/>
                  </a:lnTo>
                  <a:lnTo>
                    <a:pt x="1237488" y="0"/>
                  </a:lnTo>
                  <a:lnTo>
                    <a:pt x="1284309" y="5393"/>
                  </a:lnTo>
                  <a:lnTo>
                    <a:pt x="1327292" y="20758"/>
                  </a:lnTo>
                  <a:lnTo>
                    <a:pt x="1365210" y="44866"/>
                  </a:lnTo>
                  <a:lnTo>
                    <a:pt x="1396837" y="76493"/>
                  </a:lnTo>
                  <a:lnTo>
                    <a:pt x="1420945" y="114411"/>
                  </a:lnTo>
                  <a:lnTo>
                    <a:pt x="1436310" y="157394"/>
                  </a:lnTo>
                  <a:lnTo>
                    <a:pt x="1441704" y="204215"/>
                  </a:lnTo>
                  <a:lnTo>
                    <a:pt x="1441704" y="1021079"/>
                  </a:lnTo>
                  <a:lnTo>
                    <a:pt x="1436310" y="1067901"/>
                  </a:lnTo>
                  <a:lnTo>
                    <a:pt x="1420945" y="1110884"/>
                  </a:lnTo>
                  <a:lnTo>
                    <a:pt x="1396837" y="1148802"/>
                  </a:lnTo>
                  <a:lnTo>
                    <a:pt x="1365210" y="1180429"/>
                  </a:lnTo>
                  <a:lnTo>
                    <a:pt x="1327292" y="1204537"/>
                  </a:lnTo>
                  <a:lnTo>
                    <a:pt x="1284309" y="1219902"/>
                  </a:lnTo>
                  <a:lnTo>
                    <a:pt x="1237488" y="1225295"/>
                  </a:lnTo>
                  <a:lnTo>
                    <a:pt x="204216" y="1225295"/>
                  </a:lnTo>
                  <a:lnTo>
                    <a:pt x="157394" y="1219902"/>
                  </a:lnTo>
                  <a:lnTo>
                    <a:pt x="114411" y="1204537"/>
                  </a:lnTo>
                  <a:lnTo>
                    <a:pt x="76493" y="1180429"/>
                  </a:lnTo>
                  <a:lnTo>
                    <a:pt x="44866" y="1148802"/>
                  </a:lnTo>
                  <a:lnTo>
                    <a:pt x="20758" y="1110884"/>
                  </a:lnTo>
                  <a:lnTo>
                    <a:pt x="5393" y="1067901"/>
                  </a:lnTo>
                  <a:lnTo>
                    <a:pt x="0" y="1021079"/>
                  </a:lnTo>
                  <a:lnTo>
                    <a:pt x="0" y="204215"/>
                  </a:lnTo>
                  <a:close/>
                </a:path>
              </a:pathLst>
            </a:custGeom>
            <a:ln w="9525">
              <a:solidFill>
                <a:srgbClr val="0033CC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32" name="object 28">
              <a:extLst>
                <a:ext uri="{FF2B5EF4-FFF2-40B4-BE49-F238E27FC236}">
                  <a16:creationId xmlns:a16="http://schemas.microsoft.com/office/drawing/2014/main" id="{37815779-AF7D-D05A-E03A-D7F952137A8F}"/>
                </a:ext>
              </a:extLst>
            </p:cNvPr>
            <p:cNvSpPr/>
            <p:nvPr/>
          </p:nvSpPr>
          <p:spPr>
            <a:xfrm>
              <a:off x="5954267" y="1674876"/>
              <a:ext cx="1442085" cy="0"/>
            </a:xfrm>
            <a:custGeom>
              <a:avLst/>
              <a:gdLst/>
              <a:ahLst/>
              <a:cxnLst/>
              <a:rect l="l" t="t" r="r" b="b"/>
              <a:pathLst>
                <a:path w="1442084">
                  <a:moveTo>
                    <a:pt x="0" y="0"/>
                  </a:moveTo>
                  <a:lnTo>
                    <a:pt x="1441704" y="0"/>
                  </a:lnTo>
                </a:path>
              </a:pathLst>
            </a:custGeom>
            <a:ln w="28575">
              <a:solidFill>
                <a:srgbClr val="0033CC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33" name="object 29">
              <a:extLst>
                <a:ext uri="{FF2B5EF4-FFF2-40B4-BE49-F238E27FC236}">
                  <a16:creationId xmlns:a16="http://schemas.microsoft.com/office/drawing/2014/main" id="{5E119AC7-74D4-0222-9268-35C97B37C6FA}"/>
                </a:ext>
              </a:extLst>
            </p:cNvPr>
            <p:cNvSpPr/>
            <p:nvPr/>
          </p:nvSpPr>
          <p:spPr>
            <a:xfrm>
              <a:off x="3828288" y="3156204"/>
              <a:ext cx="76200" cy="2810510"/>
            </a:xfrm>
            <a:custGeom>
              <a:avLst/>
              <a:gdLst/>
              <a:ahLst/>
              <a:cxnLst/>
              <a:rect l="l" t="t" r="r" b="b"/>
              <a:pathLst>
                <a:path w="76200" h="2810510">
                  <a:moveTo>
                    <a:pt x="44450" y="63500"/>
                  </a:moveTo>
                  <a:lnTo>
                    <a:pt x="31750" y="63500"/>
                  </a:lnTo>
                  <a:lnTo>
                    <a:pt x="31750" y="2810256"/>
                  </a:lnTo>
                  <a:lnTo>
                    <a:pt x="44450" y="2810256"/>
                  </a:lnTo>
                  <a:lnTo>
                    <a:pt x="44450" y="63500"/>
                  </a:lnTo>
                  <a:close/>
                </a:path>
                <a:path w="76200" h="2810510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76200" h="2810510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34" name="object 30">
            <a:extLst>
              <a:ext uri="{FF2B5EF4-FFF2-40B4-BE49-F238E27FC236}">
                <a16:creationId xmlns:a16="http://schemas.microsoft.com/office/drawing/2014/main" id="{DF212701-30F4-8BCB-3E6F-54319015C1CC}"/>
              </a:ext>
            </a:extLst>
          </p:cNvPr>
          <p:cNvSpPr txBox="1"/>
          <p:nvPr/>
        </p:nvSpPr>
        <p:spPr>
          <a:xfrm>
            <a:off x="6548792" y="1375045"/>
            <a:ext cx="813418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1" spc="-25" dirty="0">
                <a:latin typeface="Prompt" panose="00000500000000000000" pitchFamily="2" charset="-34"/>
                <a:cs typeface="Prompt" panose="00000500000000000000" pitchFamily="2" charset="-34"/>
              </a:rPr>
              <a:t>2.0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35" name="object 31">
            <a:extLst>
              <a:ext uri="{FF2B5EF4-FFF2-40B4-BE49-F238E27FC236}">
                <a16:creationId xmlns:a16="http://schemas.microsoft.com/office/drawing/2014/main" id="{5725E9E8-6E4E-C006-0E24-23DCCE1077E8}"/>
              </a:ext>
            </a:extLst>
          </p:cNvPr>
          <p:cNvSpPr txBox="1"/>
          <p:nvPr/>
        </p:nvSpPr>
        <p:spPr>
          <a:xfrm>
            <a:off x="6109454" y="1860546"/>
            <a:ext cx="1584960" cy="28918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6835">
              <a:lnSpc>
                <a:spcPct val="100000"/>
              </a:lnSpc>
              <a:spcBef>
                <a:spcPts val="95"/>
              </a:spcBef>
            </a:pPr>
            <a:r>
              <a:rPr b="1" spc="-25" dirty="0" err="1">
                <a:latin typeface="Prompt" panose="00000500000000000000" pitchFamily="2" charset="-34"/>
                <a:cs typeface="Prompt" panose="00000500000000000000" pitchFamily="2" charset="-34"/>
              </a:rPr>
              <a:t>ขาย</a:t>
            </a:r>
            <a:r>
              <a:rPr b="1" spc="-20" dirty="0" err="1">
                <a:latin typeface="Prompt" panose="00000500000000000000" pitchFamily="2" charset="-34"/>
                <a:cs typeface="Prompt" panose="00000500000000000000" pitchFamily="2" charset="-34"/>
              </a:rPr>
              <a:t>สินค้า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36" name="object 32">
            <a:extLst>
              <a:ext uri="{FF2B5EF4-FFF2-40B4-BE49-F238E27FC236}">
                <a16:creationId xmlns:a16="http://schemas.microsoft.com/office/drawing/2014/main" id="{F37E26A3-0359-B40A-9AF5-F3B3E808FEC5}"/>
              </a:ext>
            </a:extLst>
          </p:cNvPr>
          <p:cNvGrpSpPr/>
          <p:nvPr/>
        </p:nvGrpSpPr>
        <p:grpSpPr>
          <a:xfrm>
            <a:off x="5516689" y="854963"/>
            <a:ext cx="3859529" cy="3315335"/>
            <a:chOff x="5516689" y="854963"/>
            <a:chExt cx="3859529" cy="3315335"/>
          </a:xfrm>
        </p:grpSpPr>
        <p:sp>
          <p:nvSpPr>
            <p:cNvPr id="37" name="object 33">
              <a:extLst>
                <a:ext uri="{FF2B5EF4-FFF2-40B4-BE49-F238E27FC236}">
                  <a16:creationId xmlns:a16="http://schemas.microsoft.com/office/drawing/2014/main" id="{B20B5241-8CF5-BBD4-720E-7865CD03C42E}"/>
                </a:ext>
              </a:extLst>
            </p:cNvPr>
            <p:cNvSpPr/>
            <p:nvPr/>
          </p:nvSpPr>
          <p:spPr>
            <a:xfrm>
              <a:off x="5521452" y="4165092"/>
              <a:ext cx="792480" cy="0"/>
            </a:xfrm>
            <a:custGeom>
              <a:avLst/>
              <a:gdLst/>
              <a:ahLst/>
              <a:cxnLst/>
              <a:rect l="l" t="t" r="r" b="b"/>
              <a:pathLst>
                <a:path w="792479">
                  <a:moveTo>
                    <a:pt x="0" y="0"/>
                  </a:moveTo>
                  <a:lnTo>
                    <a:pt x="792480" y="0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38" name="object 34">
              <a:extLst>
                <a:ext uri="{FF2B5EF4-FFF2-40B4-BE49-F238E27FC236}">
                  <a16:creationId xmlns:a16="http://schemas.microsoft.com/office/drawing/2014/main" id="{1D342187-9A0E-6D57-A639-D33EB6412FAF}"/>
                </a:ext>
              </a:extLst>
            </p:cNvPr>
            <p:cNvSpPr/>
            <p:nvPr/>
          </p:nvSpPr>
          <p:spPr>
            <a:xfrm>
              <a:off x="6275832" y="854963"/>
              <a:ext cx="3100070" cy="3310254"/>
            </a:xfrm>
            <a:custGeom>
              <a:avLst/>
              <a:gdLst/>
              <a:ahLst/>
              <a:cxnLst/>
              <a:rect l="l" t="t" r="r" b="b"/>
              <a:pathLst>
                <a:path w="3100070" h="3310254">
                  <a:moveTo>
                    <a:pt x="76200" y="1731264"/>
                  </a:moveTo>
                  <a:lnTo>
                    <a:pt x="69850" y="1718564"/>
                  </a:lnTo>
                  <a:lnTo>
                    <a:pt x="38100" y="1655064"/>
                  </a:lnTo>
                  <a:lnTo>
                    <a:pt x="0" y="1731264"/>
                  </a:lnTo>
                  <a:lnTo>
                    <a:pt x="31750" y="1731264"/>
                  </a:lnTo>
                  <a:lnTo>
                    <a:pt x="31750" y="3310128"/>
                  </a:lnTo>
                  <a:lnTo>
                    <a:pt x="44450" y="3310128"/>
                  </a:lnTo>
                  <a:lnTo>
                    <a:pt x="44450" y="1731264"/>
                  </a:lnTo>
                  <a:lnTo>
                    <a:pt x="76200" y="1731264"/>
                  </a:lnTo>
                  <a:close/>
                </a:path>
                <a:path w="3100070" h="3310254">
                  <a:moveTo>
                    <a:pt x="509016" y="353568"/>
                  </a:moveTo>
                  <a:lnTo>
                    <a:pt x="477266" y="353568"/>
                  </a:lnTo>
                  <a:lnTo>
                    <a:pt x="477266" y="0"/>
                  </a:lnTo>
                  <a:lnTo>
                    <a:pt x="464566" y="0"/>
                  </a:lnTo>
                  <a:lnTo>
                    <a:pt x="464566" y="353568"/>
                  </a:lnTo>
                  <a:lnTo>
                    <a:pt x="432816" y="353568"/>
                  </a:lnTo>
                  <a:lnTo>
                    <a:pt x="470916" y="429768"/>
                  </a:lnTo>
                  <a:lnTo>
                    <a:pt x="502666" y="366268"/>
                  </a:lnTo>
                  <a:lnTo>
                    <a:pt x="509016" y="353568"/>
                  </a:lnTo>
                  <a:close/>
                </a:path>
                <a:path w="3100070" h="3310254">
                  <a:moveTo>
                    <a:pt x="3099816" y="652272"/>
                  </a:moveTo>
                  <a:lnTo>
                    <a:pt x="3093466" y="639572"/>
                  </a:lnTo>
                  <a:lnTo>
                    <a:pt x="3061716" y="576072"/>
                  </a:lnTo>
                  <a:lnTo>
                    <a:pt x="3023616" y="652272"/>
                  </a:lnTo>
                  <a:lnTo>
                    <a:pt x="3055366" y="652272"/>
                  </a:lnTo>
                  <a:lnTo>
                    <a:pt x="3055366" y="1152144"/>
                  </a:lnTo>
                  <a:lnTo>
                    <a:pt x="3068066" y="1152144"/>
                  </a:lnTo>
                  <a:lnTo>
                    <a:pt x="3068066" y="652272"/>
                  </a:lnTo>
                  <a:lnTo>
                    <a:pt x="3099816" y="6522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39" name="object 35">
            <a:extLst>
              <a:ext uri="{FF2B5EF4-FFF2-40B4-BE49-F238E27FC236}">
                <a16:creationId xmlns:a16="http://schemas.microsoft.com/office/drawing/2014/main" id="{26B547C3-3FAF-9E04-27B5-043CC005B8FC}"/>
              </a:ext>
            </a:extLst>
          </p:cNvPr>
          <p:cNvSpPr txBox="1"/>
          <p:nvPr/>
        </p:nvSpPr>
        <p:spPr>
          <a:xfrm>
            <a:off x="5142102" y="3327776"/>
            <a:ext cx="1151255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0" dirty="0">
                <a:latin typeface="Prompt" panose="00000500000000000000" pitchFamily="2" charset="-34"/>
                <a:cs typeface="Prompt" panose="00000500000000000000" pitchFamily="2" charset="-34"/>
              </a:rPr>
              <a:t>ข</a:t>
            </a:r>
            <a:r>
              <a:rPr lang="th-TH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อมูลสินค</a:t>
            </a:r>
            <a:r>
              <a:rPr lang="th-TH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10" dirty="0">
                <a:latin typeface="Prompt" panose="00000500000000000000" pitchFamily="2" charset="-34"/>
                <a:cs typeface="Prompt" panose="00000500000000000000" pitchFamily="2" charset="-34"/>
              </a:rPr>
              <a:t>า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aphicFrame>
        <p:nvGraphicFramePr>
          <p:cNvPr id="40" name="object 36">
            <a:extLst>
              <a:ext uri="{FF2B5EF4-FFF2-40B4-BE49-F238E27FC236}">
                <a16:creationId xmlns:a16="http://schemas.microsoft.com/office/drawing/2014/main" id="{2DC1780D-F0B8-D586-6D38-9C33B2342D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948143"/>
              </p:ext>
            </p:extLst>
          </p:nvPr>
        </p:nvGraphicFramePr>
        <p:xfrm>
          <a:off x="6885241" y="3514153"/>
          <a:ext cx="1521460" cy="17278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1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50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200" dirty="0">
                        <a:latin typeface="Times New Roman"/>
                        <a:cs typeface="Times New Roman"/>
                      </a:endParaRPr>
                    </a:p>
                    <a:p>
                      <a:pPr marL="90805">
                        <a:lnSpc>
                          <a:spcPct val="100000"/>
                        </a:lnSpc>
                      </a:pPr>
                      <a:r>
                        <a:rPr sz="1400" b="1" spc="-25" dirty="0">
                          <a:latin typeface="Arial"/>
                          <a:cs typeface="Arial"/>
                        </a:rPr>
                        <a:t>D2</a:t>
                      </a:r>
                      <a:endParaRPr sz="1400" dirty="0"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lnL w="9525">
                      <a:solidFill>
                        <a:srgbClr val="0033CC"/>
                      </a:solidFill>
                      <a:prstDash val="solid"/>
                    </a:lnL>
                    <a:lnR w="9525">
                      <a:solidFill>
                        <a:srgbClr val="0033CC"/>
                      </a:solidFill>
                      <a:prstDash val="solid"/>
                    </a:lnR>
                    <a:lnT w="9525">
                      <a:solidFill>
                        <a:srgbClr val="0033CC"/>
                      </a:solidFill>
                      <a:prstDash val="solid"/>
                    </a:lnT>
                    <a:lnB w="9525">
                      <a:solidFill>
                        <a:srgbClr val="0033CC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</a:pPr>
                      <a:r>
                        <a:rPr lang="th-TH" sz="1600" b="1" spc="-10" dirty="0">
                          <a:latin typeface="Prompt" panose="00000500000000000000" pitchFamily="2" charset="-34"/>
                          <a:cs typeface="Prompt" panose="00000500000000000000" pitchFamily="2" charset="-34"/>
                        </a:rPr>
                        <a:t>ร</a:t>
                      </a:r>
                      <a:r>
                        <a:rPr sz="1600" b="1" spc="-10" dirty="0" err="1">
                          <a:latin typeface="Prompt" panose="00000500000000000000" pitchFamily="2" charset="-34"/>
                          <a:cs typeface="Prompt" panose="00000500000000000000" pitchFamily="2" charset="-34"/>
                        </a:rPr>
                        <a:t>ายการขาย</a:t>
                      </a:r>
                      <a:endParaRPr sz="1600" dirty="0">
                        <a:latin typeface="Prompt" panose="00000500000000000000" pitchFamily="2" charset="-34"/>
                        <a:cs typeface="Prompt" panose="00000500000000000000" pitchFamily="2" charset="-34"/>
                      </a:endParaRPr>
                    </a:p>
                  </a:txBody>
                  <a:tcPr marL="0" marR="0" marT="0" marB="0" anchor="ctr">
                    <a:lnL w="9525">
                      <a:solidFill>
                        <a:srgbClr val="0033CC"/>
                      </a:solidFill>
                      <a:prstDash val="solid"/>
                    </a:lnL>
                    <a:lnT w="9525">
                      <a:solidFill>
                        <a:srgbClr val="0033CC"/>
                      </a:solidFill>
                      <a:prstDash val="solid"/>
                    </a:lnT>
                    <a:lnB w="9525">
                      <a:solidFill>
                        <a:srgbClr val="0033CC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4915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33CC"/>
                      </a:solidFill>
                      <a:prstDash val="solid"/>
                    </a:lnT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27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33CC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" name="object 37">
            <a:extLst>
              <a:ext uri="{FF2B5EF4-FFF2-40B4-BE49-F238E27FC236}">
                <a16:creationId xmlns:a16="http://schemas.microsoft.com/office/drawing/2014/main" id="{49B839DD-B95D-4984-B6C3-C3D0E7619AAB}"/>
              </a:ext>
            </a:extLst>
          </p:cNvPr>
          <p:cNvSpPr/>
          <p:nvPr/>
        </p:nvSpPr>
        <p:spPr>
          <a:xfrm>
            <a:off x="6995159" y="2510027"/>
            <a:ext cx="76200" cy="935990"/>
          </a:xfrm>
          <a:custGeom>
            <a:avLst/>
            <a:gdLst/>
            <a:ahLst/>
            <a:cxnLst/>
            <a:rect l="l" t="t" r="r" b="b"/>
            <a:pathLst>
              <a:path w="76200" h="935989">
                <a:moveTo>
                  <a:pt x="31750" y="859536"/>
                </a:moveTo>
                <a:lnTo>
                  <a:pt x="0" y="859536"/>
                </a:lnTo>
                <a:lnTo>
                  <a:pt x="38100" y="935736"/>
                </a:lnTo>
                <a:lnTo>
                  <a:pt x="69850" y="872236"/>
                </a:lnTo>
                <a:lnTo>
                  <a:pt x="31750" y="872236"/>
                </a:lnTo>
                <a:lnTo>
                  <a:pt x="31750" y="859536"/>
                </a:lnTo>
                <a:close/>
              </a:path>
              <a:path w="76200" h="935989">
                <a:moveTo>
                  <a:pt x="44450" y="0"/>
                </a:moveTo>
                <a:lnTo>
                  <a:pt x="31750" y="0"/>
                </a:lnTo>
                <a:lnTo>
                  <a:pt x="31750" y="872236"/>
                </a:lnTo>
                <a:lnTo>
                  <a:pt x="44450" y="872236"/>
                </a:lnTo>
                <a:lnTo>
                  <a:pt x="44450" y="0"/>
                </a:lnTo>
                <a:close/>
              </a:path>
              <a:path w="76200" h="935989">
                <a:moveTo>
                  <a:pt x="76200" y="859536"/>
                </a:moveTo>
                <a:lnTo>
                  <a:pt x="44450" y="859536"/>
                </a:lnTo>
                <a:lnTo>
                  <a:pt x="44450" y="872236"/>
                </a:lnTo>
                <a:lnTo>
                  <a:pt x="69850" y="872236"/>
                </a:lnTo>
                <a:lnTo>
                  <a:pt x="76200" y="85953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42" name="object 38">
            <a:extLst>
              <a:ext uri="{FF2B5EF4-FFF2-40B4-BE49-F238E27FC236}">
                <a16:creationId xmlns:a16="http://schemas.microsoft.com/office/drawing/2014/main" id="{8DB9AEBA-3F74-AF4E-C3F3-C9120B1E2F62}"/>
              </a:ext>
            </a:extLst>
          </p:cNvPr>
          <p:cNvSpPr txBox="1"/>
          <p:nvPr/>
        </p:nvSpPr>
        <p:spPr>
          <a:xfrm>
            <a:off x="7139875" y="2787663"/>
            <a:ext cx="2451100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  <a:tabLst>
                <a:tab pos="1108710" algn="l"/>
              </a:tabLst>
            </a:pPr>
            <a:r>
              <a:rPr lang="th-TH" dirty="0">
                <a:latin typeface="Prompt" panose="00000500000000000000" pitchFamily="2" charset="-34"/>
                <a:cs typeface="Prompt" panose="00000500000000000000" pitchFamily="2" charset="-34"/>
              </a:rPr>
              <a:t>ข้อมูลการขาย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43" name="object 39">
            <a:extLst>
              <a:ext uri="{FF2B5EF4-FFF2-40B4-BE49-F238E27FC236}">
                <a16:creationId xmlns:a16="http://schemas.microsoft.com/office/drawing/2014/main" id="{727F3E69-8EF4-D945-7CA9-4AD6B7AD5C2C}"/>
              </a:ext>
            </a:extLst>
          </p:cNvPr>
          <p:cNvGrpSpPr/>
          <p:nvPr/>
        </p:nvGrpSpPr>
        <p:grpSpPr>
          <a:xfrm>
            <a:off x="7884604" y="4666297"/>
            <a:ext cx="1470660" cy="1231900"/>
            <a:chOff x="7884604" y="4666297"/>
            <a:chExt cx="1470660" cy="1231900"/>
          </a:xfrm>
        </p:grpSpPr>
        <p:sp>
          <p:nvSpPr>
            <p:cNvPr id="44" name="object 40">
              <a:extLst>
                <a:ext uri="{FF2B5EF4-FFF2-40B4-BE49-F238E27FC236}">
                  <a16:creationId xmlns:a16="http://schemas.microsoft.com/office/drawing/2014/main" id="{DDD8096E-BD77-61F5-1CF9-ABE201502895}"/>
                </a:ext>
              </a:extLst>
            </p:cNvPr>
            <p:cNvSpPr/>
            <p:nvPr/>
          </p:nvSpPr>
          <p:spPr>
            <a:xfrm>
              <a:off x="7898892" y="4671059"/>
              <a:ext cx="1442085" cy="1222375"/>
            </a:xfrm>
            <a:custGeom>
              <a:avLst/>
              <a:gdLst/>
              <a:ahLst/>
              <a:cxnLst/>
              <a:rect l="l" t="t" r="r" b="b"/>
              <a:pathLst>
                <a:path w="1442084" h="1222375">
                  <a:moveTo>
                    <a:pt x="1237996" y="0"/>
                  </a:moveTo>
                  <a:lnTo>
                    <a:pt x="203707" y="0"/>
                  </a:lnTo>
                  <a:lnTo>
                    <a:pt x="156994" y="5379"/>
                  </a:lnTo>
                  <a:lnTo>
                    <a:pt x="114114" y="20702"/>
                  </a:lnTo>
                  <a:lnTo>
                    <a:pt x="76291" y="44746"/>
                  </a:lnTo>
                  <a:lnTo>
                    <a:pt x="44746" y="76291"/>
                  </a:lnTo>
                  <a:lnTo>
                    <a:pt x="20702" y="114114"/>
                  </a:lnTo>
                  <a:lnTo>
                    <a:pt x="5379" y="156994"/>
                  </a:lnTo>
                  <a:lnTo>
                    <a:pt x="0" y="203707"/>
                  </a:lnTo>
                  <a:lnTo>
                    <a:pt x="0" y="1018539"/>
                  </a:lnTo>
                  <a:lnTo>
                    <a:pt x="5379" y="1065245"/>
                  </a:lnTo>
                  <a:lnTo>
                    <a:pt x="20702" y="1108122"/>
                  </a:lnTo>
                  <a:lnTo>
                    <a:pt x="44746" y="1145945"/>
                  </a:lnTo>
                  <a:lnTo>
                    <a:pt x="76291" y="1177493"/>
                  </a:lnTo>
                  <a:lnTo>
                    <a:pt x="114114" y="1201541"/>
                  </a:lnTo>
                  <a:lnTo>
                    <a:pt x="156994" y="1216867"/>
                  </a:lnTo>
                  <a:lnTo>
                    <a:pt x="203707" y="1222248"/>
                  </a:lnTo>
                  <a:lnTo>
                    <a:pt x="1237996" y="1222248"/>
                  </a:lnTo>
                  <a:lnTo>
                    <a:pt x="1284709" y="1216867"/>
                  </a:lnTo>
                  <a:lnTo>
                    <a:pt x="1327589" y="1201541"/>
                  </a:lnTo>
                  <a:lnTo>
                    <a:pt x="1365412" y="1177493"/>
                  </a:lnTo>
                  <a:lnTo>
                    <a:pt x="1396957" y="1145945"/>
                  </a:lnTo>
                  <a:lnTo>
                    <a:pt x="1421001" y="1108122"/>
                  </a:lnTo>
                  <a:lnTo>
                    <a:pt x="1436324" y="1065245"/>
                  </a:lnTo>
                  <a:lnTo>
                    <a:pt x="1441703" y="1018539"/>
                  </a:lnTo>
                  <a:lnTo>
                    <a:pt x="1441703" y="203707"/>
                  </a:lnTo>
                  <a:lnTo>
                    <a:pt x="1436324" y="156994"/>
                  </a:lnTo>
                  <a:lnTo>
                    <a:pt x="1421001" y="114114"/>
                  </a:lnTo>
                  <a:lnTo>
                    <a:pt x="1396957" y="76291"/>
                  </a:lnTo>
                  <a:lnTo>
                    <a:pt x="1365412" y="44746"/>
                  </a:lnTo>
                  <a:lnTo>
                    <a:pt x="1327589" y="20702"/>
                  </a:lnTo>
                  <a:lnTo>
                    <a:pt x="1284709" y="5379"/>
                  </a:lnTo>
                  <a:lnTo>
                    <a:pt x="1237996" y="0"/>
                  </a:lnTo>
                  <a:close/>
                </a:path>
              </a:pathLst>
            </a:custGeom>
            <a:solidFill>
              <a:srgbClr val="FFCC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45" name="object 41">
              <a:extLst>
                <a:ext uri="{FF2B5EF4-FFF2-40B4-BE49-F238E27FC236}">
                  <a16:creationId xmlns:a16="http://schemas.microsoft.com/office/drawing/2014/main" id="{1C0DFCA7-3FB0-47CF-219C-2F8645E4964A}"/>
                </a:ext>
              </a:extLst>
            </p:cNvPr>
            <p:cNvSpPr/>
            <p:nvPr/>
          </p:nvSpPr>
          <p:spPr>
            <a:xfrm>
              <a:off x="7898892" y="4671059"/>
              <a:ext cx="1442085" cy="1222375"/>
            </a:xfrm>
            <a:custGeom>
              <a:avLst/>
              <a:gdLst/>
              <a:ahLst/>
              <a:cxnLst/>
              <a:rect l="l" t="t" r="r" b="b"/>
              <a:pathLst>
                <a:path w="1442084" h="1222375">
                  <a:moveTo>
                    <a:pt x="0" y="203707"/>
                  </a:moveTo>
                  <a:lnTo>
                    <a:pt x="5379" y="156994"/>
                  </a:lnTo>
                  <a:lnTo>
                    <a:pt x="20702" y="114114"/>
                  </a:lnTo>
                  <a:lnTo>
                    <a:pt x="44746" y="76291"/>
                  </a:lnTo>
                  <a:lnTo>
                    <a:pt x="76291" y="44746"/>
                  </a:lnTo>
                  <a:lnTo>
                    <a:pt x="114114" y="20702"/>
                  </a:lnTo>
                  <a:lnTo>
                    <a:pt x="156994" y="5379"/>
                  </a:lnTo>
                  <a:lnTo>
                    <a:pt x="203707" y="0"/>
                  </a:lnTo>
                  <a:lnTo>
                    <a:pt x="1237996" y="0"/>
                  </a:lnTo>
                  <a:lnTo>
                    <a:pt x="1284709" y="5379"/>
                  </a:lnTo>
                  <a:lnTo>
                    <a:pt x="1327589" y="20702"/>
                  </a:lnTo>
                  <a:lnTo>
                    <a:pt x="1365412" y="44746"/>
                  </a:lnTo>
                  <a:lnTo>
                    <a:pt x="1396957" y="76291"/>
                  </a:lnTo>
                  <a:lnTo>
                    <a:pt x="1421001" y="114114"/>
                  </a:lnTo>
                  <a:lnTo>
                    <a:pt x="1436324" y="156994"/>
                  </a:lnTo>
                  <a:lnTo>
                    <a:pt x="1441703" y="203707"/>
                  </a:lnTo>
                  <a:lnTo>
                    <a:pt x="1441703" y="1018539"/>
                  </a:lnTo>
                  <a:lnTo>
                    <a:pt x="1436324" y="1065245"/>
                  </a:lnTo>
                  <a:lnTo>
                    <a:pt x="1421001" y="1108122"/>
                  </a:lnTo>
                  <a:lnTo>
                    <a:pt x="1396957" y="1145945"/>
                  </a:lnTo>
                  <a:lnTo>
                    <a:pt x="1365412" y="1177493"/>
                  </a:lnTo>
                  <a:lnTo>
                    <a:pt x="1327589" y="1201541"/>
                  </a:lnTo>
                  <a:lnTo>
                    <a:pt x="1284709" y="1216867"/>
                  </a:lnTo>
                  <a:lnTo>
                    <a:pt x="1237996" y="1222248"/>
                  </a:lnTo>
                  <a:lnTo>
                    <a:pt x="203707" y="1222248"/>
                  </a:lnTo>
                  <a:lnTo>
                    <a:pt x="156994" y="1216867"/>
                  </a:lnTo>
                  <a:lnTo>
                    <a:pt x="114114" y="1201541"/>
                  </a:lnTo>
                  <a:lnTo>
                    <a:pt x="76291" y="1177493"/>
                  </a:lnTo>
                  <a:lnTo>
                    <a:pt x="44746" y="1145945"/>
                  </a:lnTo>
                  <a:lnTo>
                    <a:pt x="20702" y="1108122"/>
                  </a:lnTo>
                  <a:lnTo>
                    <a:pt x="5379" y="1065245"/>
                  </a:lnTo>
                  <a:lnTo>
                    <a:pt x="0" y="1018539"/>
                  </a:lnTo>
                  <a:lnTo>
                    <a:pt x="0" y="203707"/>
                  </a:lnTo>
                  <a:close/>
                </a:path>
              </a:pathLst>
            </a:custGeom>
            <a:ln w="9525">
              <a:solidFill>
                <a:srgbClr val="0033CC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46" name="object 42">
              <a:extLst>
                <a:ext uri="{FF2B5EF4-FFF2-40B4-BE49-F238E27FC236}">
                  <a16:creationId xmlns:a16="http://schemas.microsoft.com/office/drawing/2014/main" id="{AF4565B7-38FD-6E83-B0FB-39DBCC39B11E}"/>
                </a:ext>
              </a:extLst>
            </p:cNvPr>
            <p:cNvSpPr/>
            <p:nvPr/>
          </p:nvSpPr>
          <p:spPr>
            <a:xfrm>
              <a:off x="7898892" y="5061203"/>
              <a:ext cx="1442085" cy="0"/>
            </a:xfrm>
            <a:custGeom>
              <a:avLst/>
              <a:gdLst/>
              <a:ahLst/>
              <a:cxnLst/>
              <a:rect l="l" t="t" r="r" b="b"/>
              <a:pathLst>
                <a:path w="1442084">
                  <a:moveTo>
                    <a:pt x="0" y="0"/>
                  </a:moveTo>
                  <a:lnTo>
                    <a:pt x="1441703" y="0"/>
                  </a:lnTo>
                </a:path>
              </a:pathLst>
            </a:custGeom>
            <a:ln w="28575">
              <a:solidFill>
                <a:srgbClr val="0033CC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47" name="object 43">
            <a:extLst>
              <a:ext uri="{FF2B5EF4-FFF2-40B4-BE49-F238E27FC236}">
                <a16:creationId xmlns:a16="http://schemas.microsoft.com/office/drawing/2014/main" id="{3BEAC9FA-C0A5-7EB2-4E48-711D4777BB74}"/>
              </a:ext>
            </a:extLst>
          </p:cNvPr>
          <p:cNvSpPr txBox="1"/>
          <p:nvPr/>
        </p:nvSpPr>
        <p:spPr>
          <a:xfrm>
            <a:off x="5643689" y="5747830"/>
            <a:ext cx="2483103" cy="9679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0" marR="81280" indent="-114300">
              <a:lnSpc>
                <a:spcPct val="112799"/>
              </a:lnSpc>
              <a:spcBef>
                <a:spcPts val="95"/>
              </a:spcBef>
            </a:pPr>
            <a:r>
              <a:rPr spc="-60" dirty="0" err="1">
                <a:latin typeface="Prompt" panose="00000500000000000000" pitchFamily="2" charset="-34"/>
                <a:cs typeface="Prompt" panose="00000500000000000000" pitchFamily="2" charset="-34"/>
              </a:rPr>
              <a:t>รายงานสต</a:t>
            </a:r>
            <a:r>
              <a:rPr lang="th-TH" spc="-60" dirty="0">
                <a:latin typeface="Prompt" panose="00000500000000000000" pitchFamily="2" charset="-34"/>
                <a:cs typeface="Prompt" panose="00000500000000000000" pitchFamily="2" charset="-34"/>
              </a:rPr>
              <a:t>๊</a:t>
            </a:r>
            <a:r>
              <a:rPr spc="-60" dirty="0" err="1">
                <a:latin typeface="Prompt" panose="00000500000000000000" pitchFamily="2" charset="-34"/>
                <a:cs typeface="Prompt" panose="00000500000000000000" pitchFamily="2" charset="-34"/>
              </a:rPr>
              <a:t>อกสินค</a:t>
            </a:r>
            <a:r>
              <a:rPr lang="th-TH" spc="-6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60" dirty="0">
                <a:latin typeface="Prompt" panose="00000500000000000000" pitchFamily="2" charset="-34"/>
                <a:cs typeface="Prompt" panose="00000500000000000000" pitchFamily="2" charset="-34"/>
              </a:rPr>
              <a:t>า</a:t>
            </a:r>
            <a:endParaRPr lang="th-TH" spc="-60" dirty="0">
              <a:latin typeface="Prompt" panose="00000500000000000000" pitchFamily="2" charset="-34"/>
              <a:cs typeface="Prompt" panose="00000500000000000000" pitchFamily="2" charset="-34"/>
            </a:endParaRPr>
          </a:p>
          <a:p>
            <a:pPr marL="127000" marR="81280" indent="-114300">
              <a:lnSpc>
                <a:spcPct val="112799"/>
              </a:lnSpc>
              <a:spcBef>
                <a:spcPts val="95"/>
              </a:spcBef>
            </a:pPr>
            <a:endParaRPr lang="th-TH" spc="-60" dirty="0">
              <a:latin typeface="Prompt" panose="00000500000000000000" pitchFamily="2" charset="-34"/>
              <a:cs typeface="Prompt" panose="00000500000000000000" pitchFamily="2" charset="-34"/>
            </a:endParaRPr>
          </a:p>
          <a:p>
            <a:pPr marL="127000" marR="81280" indent="-114300">
              <a:lnSpc>
                <a:spcPct val="112799"/>
              </a:lnSpc>
              <a:spcBef>
                <a:spcPts val="95"/>
              </a:spcBef>
            </a:pPr>
            <a:r>
              <a:rPr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รายงานการขาย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48" name="object 44">
            <a:extLst>
              <a:ext uri="{FF2B5EF4-FFF2-40B4-BE49-F238E27FC236}">
                <a16:creationId xmlns:a16="http://schemas.microsoft.com/office/drawing/2014/main" id="{E0717ECC-9DD1-C1FC-E01A-3F304A0FB2B1}"/>
              </a:ext>
            </a:extLst>
          </p:cNvPr>
          <p:cNvGrpSpPr/>
          <p:nvPr/>
        </p:nvGrpSpPr>
        <p:grpSpPr>
          <a:xfrm>
            <a:off x="4724209" y="4449889"/>
            <a:ext cx="3898900" cy="1914525"/>
            <a:chOff x="4724209" y="4449889"/>
            <a:chExt cx="3898900" cy="1914525"/>
          </a:xfrm>
        </p:grpSpPr>
        <p:sp>
          <p:nvSpPr>
            <p:cNvPr id="49" name="object 45">
              <a:extLst>
                <a:ext uri="{FF2B5EF4-FFF2-40B4-BE49-F238E27FC236}">
                  <a16:creationId xmlns:a16="http://schemas.microsoft.com/office/drawing/2014/main" id="{38710C61-83D6-3398-B165-25B1973819DB}"/>
                </a:ext>
              </a:extLst>
            </p:cNvPr>
            <p:cNvSpPr/>
            <p:nvPr/>
          </p:nvSpPr>
          <p:spPr>
            <a:xfrm>
              <a:off x="7536179" y="5209032"/>
              <a:ext cx="363220" cy="76200"/>
            </a:xfrm>
            <a:custGeom>
              <a:avLst/>
              <a:gdLst/>
              <a:ahLst/>
              <a:cxnLst/>
              <a:rect l="l" t="t" r="r" b="b"/>
              <a:pathLst>
                <a:path w="363220" h="76200">
                  <a:moveTo>
                    <a:pt x="286512" y="0"/>
                  </a:moveTo>
                  <a:lnTo>
                    <a:pt x="286512" y="76200"/>
                  </a:lnTo>
                  <a:lnTo>
                    <a:pt x="350012" y="44450"/>
                  </a:lnTo>
                  <a:lnTo>
                    <a:pt x="299212" y="44450"/>
                  </a:lnTo>
                  <a:lnTo>
                    <a:pt x="299212" y="31750"/>
                  </a:lnTo>
                  <a:lnTo>
                    <a:pt x="350012" y="31750"/>
                  </a:lnTo>
                  <a:lnTo>
                    <a:pt x="286512" y="0"/>
                  </a:lnTo>
                  <a:close/>
                </a:path>
                <a:path w="363220" h="76200">
                  <a:moveTo>
                    <a:pt x="286512" y="31750"/>
                  </a:moveTo>
                  <a:lnTo>
                    <a:pt x="0" y="31750"/>
                  </a:lnTo>
                  <a:lnTo>
                    <a:pt x="0" y="44450"/>
                  </a:lnTo>
                  <a:lnTo>
                    <a:pt x="286512" y="44450"/>
                  </a:lnTo>
                  <a:lnTo>
                    <a:pt x="286512" y="31750"/>
                  </a:lnTo>
                  <a:close/>
                </a:path>
                <a:path w="363220" h="76200">
                  <a:moveTo>
                    <a:pt x="350012" y="31750"/>
                  </a:moveTo>
                  <a:lnTo>
                    <a:pt x="299212" y="31750"/>
                  </a:lnTo>
                  <a:lnTo>
                    <a:pt x="299212" y="44450"/>
                  </a:lnTo>
                  <a:lnTo>
                    <a:pt x="350012" y="44450"/>
                  </a:lnTo>
                  <a:lnTo>
                    <a:pt x="362712" y="38100"/>
                  </a:lnTo>
                  <a:lnTo>
                    <a:pt x="350012" y="3175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50" name="object 46">
              <a:extLst>
                <a:ext uri="{FF2B5EF4-FFF2-40B4-BE49-F238E27FC236}">
                  <a16:creationId xmlns:a16="http://schemas.microsoft.com/office/drawing/2014/main" id="{181547A3-9795-6CB2-3429-6F4E2C0925B3}"/>
                </a:ext>
              </a:extLst>
            </p:cNvPr>
            <p:cNvSpPr/>
            <p:nvPr/>
          </p:nvSpPr>
          <p:spPr>
            <a:xfrm>
              <a:off x="8618219" y="5893308"/>
              <a:ext cx="0" cy="433070"/>
            </a:xfrm>
            <a:custGeom>
              <a:avLst/>
              <a:gdLst/>
              <a:ahLst/>
              <a:cxnLst/>
              <a:rect l="l" t="t" r="r" b="b"/>
              <a:pathLst>
                <a:path h="433070">
                  <a:moveTo>
                    <a:pt x="0" y="0"/>
                  </a:moveTo>
                  <a:lnTo>
                    <a:pt x="0" y="432815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51" name="object 47">
              <a:extLst>
                <a:ext uri="{FF2B5EF4-FFF2-40B4-BE49-F238E27FC236}">
                  <a16:creationId xmlns:a16="http://schemas.microsoft.com/office/drawing/2014/main" id="{D303BB2C-2B51-32F7-B410-81AD390E2AA8}"/>
                </a:ext>
              </a:extLst>
            </p:cNvPr>
            <p:cNvSpPr/>
            <p:nvPr/>
          </p:nvSpPr>
          <p:spPr>
            <a:xfrm>
              <a:off x="5305043" y="6288024"/>
              <a:ext cx="3313429" cy="76200"/>
            </a:xfrm>
            <a:custGeom>
              <a:avLst/>
              <a:gdLst/>
              <a:ahLst/>
              <a:cxnLst/>
              <a:rect l="l" t="t" r="r" b="b"/>
              <a:pathLst>
                <a:path w="3313429" h="76200">
                  <a:moveTo>
                    <a:pt x="76200" y="0"/>
                  </a:moveTo>
                  <a:lnTo>
                    <a:pt x="0" y="38099"/>
                  </a:lnTo>
                  <a:lnTo>
                    <a:pt x="76200" y="76199"/>
                  </a:lnTo>
                  <a:lnTo>
                    <a:pt x="76200" y="44449"/>
                  </a:lnTo>
                  <a:lnTo>
                    <a:pt x="63500" y="44449"/>
                  </a:lnTo>
                  <a:lnTo>
                    <a:pt x="63500" y="31749"/>
                  </a:lnTo>
                  <a:lnTo>
                    <a:pt x="76200" y="31749"/>
                  </a:lnTo>
                  <a:lnTo>
                    <a:pt x="76200" y="0"/>
                  </a:lnTo>
                  <a:close/>
                </a:path>
                <a:path w="3313429" h="76200">
                  <a:moveTo>
                    <a:pt x="76200" y="31749"/>
                  </a:moveTo>
                  <a:lnTo>
                    <a:pt x="63500" y="31749"/>
                  </a:lnTo>
                  <a:lnTo>
                    <a:pt x="63500" y="44449"/>
                  </a:lnTo>
                  <a:lnTo>
                    <a:pt x="76200" y="44449"/>
                  </a:lnTo>
                  <a:lnTo>
                    <a:pt x="76200" y="31749"/>
                  </a:lnTo>
                  <a:close/>
                </a:path>
                <a:path w="3313429" h="76200">
                  <a:moveTo>
                    <a:pt x="3313176" y="31749"/>
                  </a:moveTo>
                  <a:lnTo>
                    <a:pt x="76200" y="31749"/>
                  </a:lnTo>
                  <a:lnTo>
                    <a:pt x="76200" y="44449"/>
                  </a:lnTo>
                  <a:lnTo>
                    <a:pt x="3313176" y="44449"/>
                  </a:lnTo>
                  <a:lnTo>
                    <a:pt x="3313176" y="3174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52" name="object 48">
              <a:extLst>
                <a:ext uri="{FF2B5EF4-FFF2-40B4-BE49-F238E27FC236}">
                  <a16:creationId xmlns:a16="http://schemas.microsoft.com/office/drawing/2014/main" id="{96D7AA9A-2B48-AE34-95C0-908B5789D1A0}"/>
                </a:ext>
              </a:extLst>
            </p:cNvPr>
            <p:cNvSpPr/>
            <p:nvPr/>
          </p:nvSpPr>
          <p:spPr>
            <a:xfrm>
              <a:off x="4728971" y="4454652"/>
              <a:ext cx="0" cy="1079500"/>
            </a:xfrm>
            <a:custGeom>
              <a:avLst/>
              <a:gdLst/>
              <a:ahLst/>
              <a:cxnLst/>
              <a:rect l="l" t="t" r="r" b="b"/>
              <a:pathLst>
                <a:path h="1079500">
                  <a:moveTo>
                    <a:pt x="0" y="0"/>
                  </a:moveTo>
                  <a:lnTo>
                    <a:pt x="0" y="1078992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53" name="object 49">
              <a:extLst>
                <a:ext uri="{FF2B5EF4-FFF2-40B4-BE49-F238E27FC236}">
                  <a16:creationId xmlns:a16="http://schemas.microsoft.com/office/drawing/2014/main" id="{5C5CB32A-3322-52B2-14CF-7ECF7077B252}"/>
                </a:ext>
              </a:extLst>
            </p:cNvPr>
            <p:cNvSpPr/>
            <p:nvPr/>
          </p:nvSpPr>
          <p:spPr>
            <a:xfrm>
              <a:off x="4728971" y="5495544"/>
              <a:ext cx="3169920" cy="76200"/>
            </a:xfrm>
            <a:custGeom>
              <a:avLst/>
              <a:gdLst/>
              <a:ahLst/>
              <a:cxnLst/>
              <a:rect l="l" t="t" r="r" b="b"/>
              <a:pathLst>
                <a:path w="3169920" h="76200">
                  <a:moveTo>
                    <a:pt x="3093720" y="0"/>
                  </a:moveTo>
                  <a:lnTo>
                    <a:pt x="3093720" y="76199"/>
                  </a:lnTo>
                  <a:lnTo>
                    <a:pt x="3157220" y="44449"/>
                  </a:lnTo>
                  <a:lnTo>
                    <a:pt x="3106420" y="44449"/>
                  </a:lnTo>
                  <a:lnTo>
                    <a:pt x="3106420" y="31749"/>
                  </a:lnTo>
                  <a:lnTo>
                    <a:pt x="3157220" y="31749"/>
                  </a:lnTo>
                  <a:lnTo>
                    <a:pt x="3093720" y="0"/>
                  </a:lnTo>
                  <a:close/>
                </a:path>
                <a:path w="3169920" h="76200">
                  <a:moveTo>
                    <a:pt x="3093720" y="31749"/>
                  </a:moveTo>
                  <a:lnTo>
                    <a:pt x="0" y="31749"/>
                  </a:lnTo>
                  <a:lnTo>
                    <a:pt x="0" y="44449"/>
                  </a:lnTo>
                  <a:lnTo>
                    <a:pt x="3093720" y="44449"/>
                  </a:lnTo>
                  <a:lnTo>
                    <a:pt x="3093720" y="31749"/>
                  </a:lnTo>
                  <a:close/>
                </a:path>
                <a:path w="3169920" h="76200">
                  <a:moveTo>
                    <a:pt x="3157220" y="31749"/>
                  </a:moveTo>
                  <a:lnTo>
                    <a:pt x="3106420" y="31749"/>
                  </a:lnTo>
                  <a:lnTo>
                    <a:pt x="3106420" y="44449"/>
                  </a:lnTo>
                  <a:lnTo>
                    <a:pt x="3157220" y="44449"/>
                  </a:lnTo>
                  <a:lnTo>
                    <a:pt x="3169920" y="38099"/>
                  </a:lnTo>
                  <a:lnTo>
                    <a:pt x="3157220" y="3174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54" name="object 50">
            <a:extLst>
              <a:ext uri="{FF2B5EF4-FFF2-40B4-BE49-F238E27FC236}">
                <a16:creationId xmlns:a16="http://schemas.microsoft.com/office/drawing/2014/main" id="{10A7397A-4737-7274-E95C-BF5662DA3A2D}"/>
              </a:ext>
            </a:extLst>
          </p:cNvPr>
          <p:cNvSpPr txBox="1"/>
          <p:nvPr/>
        </p:nvSpPr>
        <p:spPr>
          <a:xfrm>
            <a:off x="7613142" y="4214241"/>
            <a:ext cx="1330325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0" dirty="0">
                <a:latin typeface="Prompt" panose="00000500000000000000" pitchFamily="2" charset="-34"/>
                <a:cs typeface="Prompt" panose="00000500000000000000" pitchFamily="2" charset="-34"/>
              </a:rPr>
              <a:t>ข</a:t>
            </a:r>
            <a:r>
              <a:rPr lang="th-TH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อมูลการขาย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55" name="object 51">
            <a:extLst>
              <a:ext uri="{FF2B5EF4-FFF2-40B4-BE49-F238E27FC236}">
                <a16:creationId xmlns:a16="http://schemas.microsoft.com/office/drawing/2014/main" id="{462E2385-91EF-FEBA-F3C9-8C8334660359}"/>
              </a:ext>
            </a:extLst>
          </p:cNvPr>
          <p:cNvSpPr txBox="1"/>
          <p:nvPr/>
        </p:nvSpPr>
        <p:spPr>
          <a:xfrm>
            <a:off x="8002703" y="5303046"/>
            <a:ext cx="1588272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786255" algn="l"/>
              </a:tabLst>
            </a:pPr>
            <a:r>
              <a:rPr lang="th-TH" b="1" dirty="0">
                <a:latin typeface="Prompt" panose="00000500000000000000" pitchFamily="2" charset="-34"/>
                <a:cs typeface="Prompt" panose="00000500000000000000" pitchFamily="2" charset="-34"/>
              </a:rPr>
              <a:t>พิมพ์รายงาน</a:t>
            </a:r>
            <a:endParaRPr b="1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56" name="object 52">
            <a:extLst>
              <a:ext uri="{FF2B5EF4-FFF2-40B4-BE49-F238E27FC236}">
                <a16:creationId xmlns:a16="http://schemas.microsoft.com/office/drawing/2014/main" id="{0914880C-789E-C1CD-8F8C-55BEEC2AF21E}"/>
              </a:ext>
            </a:extLst>
          </p:cNvPr>
          <p:cNvSpPr txBox="1"/>
          <p:nvPr/>
        </p:nvSpPr>
        <p:spPr>
          <a:xfrm>
            <a:off x="5162676" y="5209032"/>
            <a:ext cx="1151255" cy="291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-10" dirty="0">
                <a:latin typeface="Prompt" panose="00000500000000000000" pitchFamily="2" charset="-34"/>
                <a:cs typeface="Prompt" panose="00000500000000000000" pitchFamily="2" charset="-34"/>
              </a:rPr>
              <a:t>ข</a:t>
            </a:r>
            <a:r>
              <a:rPr lang="th-TH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10" dirty="0" err="1">
                <a:latin typeface="Prompt" panose="00000500000000000000" pitchFamily="2" charset="-34"/>
                <a:cs typeface="Prompt" panose="00000500000000000000" pitchFamily="2" charset="-34"/>
              </a:rPr>
              <a:t>อมูลสินค</a:t>
            </a:r>
            <a:r>
              <a:rPr lang="th-TH" spc="-10" dirty="0">
                <a:latin typeface="Prompt" panose="00000500000000000000" pitchFamily="2" charset="-34"/>
                <a:cs typeface="Prompt" panose="00000500000000000000" pitchFamily="2" charset="-34"/>
              </a:rPr>
              <a:t>้</a:t>
            </a:r>
            <a:r>
              <a:rPr spc="-10" dirty="0">
                <a:latin typeface="Prompt" panose="00000500000000000000" pitchFamily="2" charset="-34"/>
                <a:cs typeface="Prompt" panose="00000500000000000000" pitchFamily="2" charset="-34"/>
              </a:rPr>
              <a:t>า</a:t>
            </a:r>
            <a:endParaRPr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grpSp>
        <p:nvGrpSpPr>
          <p:cNvPr id="57" name="object 53">
            <a:extLst>
              <a:ext uri="{FF2B5EF4-FFF2-40B4-BE49-F238E27FC236}">
                <a16:creationId xmlns:a16="http://schemas.microsoft.com/office/drawing/2014/main" id="{304349EA-40D9-88E0-0862-F28E73D054CD}"/>
              </a:ext>
            </a:extLst>
          </p:cNvPr>
          <p:cNvGrpSpPr/>
          <p:nvPr/>
        </p:nvGrpSpPr>
        <p:grpSpPr>
          <a:xfrm>
            <a:off x="5305044" y="5893308"/>
            <a:ext cx="2885440" cy="321945"/>
            <a:chOff x="5305044" y="5893308"/>
            <a:chExt cx="2885440" cy="321945"/>
          </a:xfrm>
        </p:grpSpPr>
        <p:sp>
          <p:nvSpPr>
            <p:cNvPr id="58" name="object 54">
              <a:extLst>
                <a:ext uri="{FF2B5EF4-FFF2-40B4-BE49-F238E27FC236}">
                  <a16:creationId xmlns:a16="http://schemas.microsoft.com/office/drawing/2014/main" id="{2869D5B6-85CA-8428-F224-7D504E25A413}"/>
                </a:ext>
              </a:extLst>
            </p:cNvPr>
            <p:cNvSpPr/>
            <p:nvPr/>
          </p:nvSpPr>
          <p:spPr>
            <a:xfrm>
              <a:off x="8185404" y="5893308"/>
              <a:ext cx="0" cy="289560"/>
            </a:xfrm>
            <a:custGeom>
              <a:avLst/>
              <a:gdLst/>
              <a:ahLst/>
              <a:cxnLst/>
              <a:rect l="l" t="t" r="r" b="b"/>
              <a:pathLst>
                <a:path h="289560">
                  <a:moveTo>
                    <a:pt x="0" y="0"/>
                  </a:moveTo>
                  <a:lnTo>
                    <a:pt x="0" y="289559"/>
                  </a:lnTo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  <p:sp>
          <p:nvSpPr>
            <p:cNvPr id="59" name="object 55">
              <a:extLst>
                <a:ext uri="{FF2B5EF4-FFF2-40B4-BE49-F238E27FC236}">
                  <a16:creationId xmlns:a16="http://schemas.microsoft.com/office/drawing/2014/main" id="{E29037BF-DA05-7AFB-5EE6-5628718E7561}"/>
                </a:ext>
              </a:extLst>
            </p:cNvPr>
            <p:cNvSpPr/>
            <p:nvPr/>
          </p:nvSpPr>
          <p:spPr>
            <a:xfrm>
              <a:off x="5305044" y="6138672"/>
              <a:ext cx="2880360" cy="76200"/>
            </a:xfrm>
            <a:custGeom>
              <a:avLst/>
              <a:gdLst/>
              <a:ahLst/>
              <a:cxnLst/>
              <a:rect l="l" t="t" r="r" b="b"/>
              <a:pathLst>
                <a:path w="2880359" h="76200">
                  <a:moveTo>
                    <a:pt x="76200" y="0"/>
                  </a:moveTo>
                  <a:lnTo>
                    <a:pt x="0" y="38099"/>
                  </a:lnTo>
                  <a:lnTo>
                    <a:pt x="76200" y="76199"/>
                  </a:lnTo>
                  <a:lnTo>
                    <a:pt x="76200" y="44449"/>
                  </a:lnTo>
                  <a:lnTo>
                    <a:pt x="63500" y="44449"/>
                  </a:lnTo>
                  <a:lnTo>
                    <a:pt x="63500" y="31749"/>
                  </a:lnTo>
                  <a:lnTo>
                    <a:pt x="76200" y="31749"/>
                  </a:lnTo>
                  <a:lnTo>
                    <a:pt x="76200" y="0"/>
                  </a:lnTo>
                  <a:close/>
                </a:path>
                <a:path w="2880359" h="76200">
                  <a:moveTo>
                    <a:pt x="76200" y="31749"/>
                  </a:moveTo>
                  <a:lnTo>
                    <a:pt x="63500" y="31749"/>
                  </a:lnTo>
                  <a:lnTo>
                    <a:pt x="63500" y="44449"/>
                  </a:lnTo>
                  <a:lnTo>
                    <a:pt x="76200" y="44449"/>
                  </a:lnTo>
                  <a:lnTo>
                    <a:pt x="76200" y="31749"/>
                  </a:lnTo>
                  <a:close/>
                </a:path>
                <a:path w="2880359" h="76200">
                  <a:moveTo>
                    <a:pt x="2880359" y="31749"/>
                  </a:moveTo>
                  <a:lnTo>
                    <a:pt x="76200" y="31749"/>
                  </a:lnTo>
                  <a:lnTo>
                    <a:pt x="76200" y="44449"/>
                  </a:lnTo>
                  <a:lnTo>
                    <a:pt x="2880359" y="44449"/>
                  </a:lnTo>
                  <a:lnTo>
                    <a:pt x="2880359" y="3174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>
                <a:latin typeface="Prompt" panose="00000500000000000000" pitchFamily="2" charset="-34"/>
                <a:cs typeface="Prompt" panose="00000500000000000000" pitchFamily="2" charset="-34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8D4A871C-C509-87E5-1C0A-F944AF421497}"/>
              </a:ext>
            </a:extLst>
          </p:cNvPr>
          <p:cNvSpPr txBox="1"/>
          <p:nvPr/>
        </p:nvSpPr>
        <p:spPr>
          <a:xfrm>
            <a:off x="8311790" y="4752226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b="1" dirty="0">
                <a:latin typeface="Prompt" panose="00000500000000000000" pitchFamily="2" charset="-34"/>
                <a:cs typeface="Prompt" panose="00000500000000000000" pitchFamily="2" charset="-34"/>
              </a:rPr>
              <a:t>3.0</a:t>
            </a:r>
          </a:p>
        </p:txBody>
      </p:sp>
      <p:graphicFrame>
        <p:nvGraphicFramePr>
          <p:cNvPr id="66" name="object 36">
            <a:extLst>
              <a:ext uri="{FF2B5EF4-FFF2-40B4-BE49-F238E27FC236}">
                <a16:creationId xmlns:a16="http://schemas.microsoft.com/office/drawing/2014/main" id="{591BD2F8-88F2-DC0A-57F0-470CA05AE9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701276"/>
              </p:ext>
            </p:extLst>
          </p:nvPr>
        </p:nvGraphicFramePr>
        <p:xfrm>
          <a:off x="3898138" y="3962392"/>
          <a:ext cx="1521460" cy="502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1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9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lang="en-US" sz="1200" dirty="0">
                        <a:latin typeface="Times New Roman"/>
                        <a:cs typeface="Times New Roman"/>
                      </a:endParaRPr>
                    </a:p>
                    <a:p>
                      <a:pPr marL="90805">
                        <a:lnSpc>
                          <a:spcPct val="100000"/>
                        </a:lnSpc>
                      </a:pPr>
                      <a:r>
                        <a:rPr lang="en-US" sz="1400" b="1" spc="-25" dirty="0">
                          <a:latin typeface="Arial"/>
                          <a:cs typeface="Arial"/>
                        </a:rPr>
                        <a:t>D1</a:t>
                      </a:r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lnL w="9525">
                      <a:solidFill>
                        <a:srgbClr val="0033CC"/>
                      </a:solidFill>
                      <a:prstDash val="solid"/>
                    </a:lnL>
                    <a:lnR w="9525">
                      <a:solidFill>
                        <a:srgbClr val="0033CC"/>
                      </a:solidFill>
                      <a:prstDash val="solid"/>
                    </a:lnR>
                    <a:lnT w="9525">
                      <a:solidFill>
                        <a:srgbClr val="0033CC"/>
                      </a:solidFill>
                      <a:prstDash val="solid"/>
                    </a:lnT>
                    <a:lnB w="9525">
                      <a:solidFill>
                        <a:srgbClr val="0033CC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6200">
                        <a:lnSpc>
                          <a:spcPct val="100000"/>
                        </a:lnSpc>
                      </a:pPr>
                      <a:r>
                        <a:rPr lang="th-TH" sz="1600" b="1" spc="-10" dirty="0">
                          <a:latin typeface="Prompt" panose="00000500000000000000" pitchFamily="2" charset="-34"/>
                          <a:cs typeface="Prompt" panose="00000500000000000000" pitchFamily="2" charset="-34"/>
                        </a:rPr>
                        <a:t>สินค้า</a:t>
                      </a:r>
                      <a:endParaRPr sz="1600" dirty="0">
                        <a:latin typeface="Prompt" panose="00000500000000000000" pitchFamily="2" charset="-34"/>
                        <a:cs typeface="Prompt" panose="00000500000000000000" pitchFamily="2" charset="-34"/>
                      </a:endParaRPr>
                    </a:p>
                  </a:txBody>
                  <a:tcPr marL="0" marR="0" marT="0" marB="0" anchor="ctr">
                    <a:lnL w="9525">
                      <a:solidFill>
                        <a:srgbClr val="0033CC"/>
                      </a:solidFill>
                      <a:prstDash val="solid"/>
                    </a:lnL>
                    <a:lnT w="9525">
                      <a:solidFill>
                        <a:srgbClr val="0033CC"/>
                      </a:solidFill>
                      <a:prstDash val="solid"/>
                    </a:lnT>
                    <a:lnB w="9525">
                      <a:solidFill>
                        <a:srgbClr val="0033CC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7" name="object 31">
            <a:extLst>
              <a:ext uri="{FF2B5EF4-FFF2-40B4-BE49-F238E27FC236}">
                <a16:creationId xmlns:a16="http://schemas.microsoft.com/office/drawing/2014/main" id="{7983BAF7-BF24-10B0-2141-0AD3C0607919}"/>
              </a:ext>
            </a:extLst>
          </p:cNvPr>
          <p:cNvSpPr txBox="1"/>
          <p:nvPr/>
        </p:nvSpPr>
        <p:spPr>
          <a:xfrm>
            <a:off x="3790564" y="2300079"/>
            <a:ext cx="158496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6835">
              <a:lnSpc>
                <a:spcPct val="100000"/>
              </a:lnSpc>
              <a:spcBef>
                <a:spcPts val="95"/>
              </a:spcBef>
            </a:pPr>
            <a:r>
              <a:rPr lang="th-TH" b="1" dirty="0">
                <a:latin typeface="Prompt" panose="00000500000000000000" pitchFamily="2" charset="-34"/>
                <a:cs typeface="Prompt" panose="00000500000000000000" pitchFamily="2" charset="-34"/>
              </a:rPr>
              <a:t>บันทึกข้อมูลสินค้า</a:t>
            </a:r>
            <a:endParaRPr b="1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81301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แบบจำลองเชิงโครงสร้าง (</a:t>
            </a:r>
            <a:r>
              <a:rPr lang="en-US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Structure Analysis)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35FD-57BA-FEC6-23CD-4EFB7B957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6"/>
            <a:ext cx="10515600" cy="491117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พิจารณาข้อมูล </a:t>
            </a:r>
            <a:r>
              <a:rPr lang="th-T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Data)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และกระบวนการ </a:t>
            </a:r>
            <a:r>
              <a:rPr lang="th-T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Process)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ที่เปลี่ยนรูปข้อมูล วัตถุข้อมูลถูกจำลองในลักษณะที่กำหนด แอตทริบิวท์และความสัมพันธ์ กระบวนการที่จัดการกับข้อมูลถูกจำลองในลักษณะที่แสดงว่าสามารถเปลี่ยนข้อมูลที่เป็นเป็นวัตถุข้อมูลผ่านระบบได้อย่างไร</a:t>
            </a:r>
          </a:p>
          <a:p>
            <a:pPr>
              <a:defRPr/>
            </a:pPr>
            <a:r>
              <a:rPr lang="th-TH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แบ่งออกเป็น 2 ชนิด คือ </a:t>
            </a:r>
          </a:p>
          <a:p>
            <a:pPr lvl="1">
              <a:defRPr/>
            </a:pP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แบบจำลองกระบวนการ </a:t>
            </a:r>
            <a:r>
              <a:rPr lang="th-TH" sz="1800" b="1" dirty="0">
                <a:solidFill>
                  <a:srgbClr val="00B050"/>
                </a:solidFill>
              </a:rPr>
              <a:t>(</a:t>
            </a:r>
            <a:r>
              <a:rPr lang="en-US" sz="1800" b="1" dirty="0">
                <a:solidFill>
                  <a:srgbClr val="00B050"/>
                </a:solidFill>
              </a:rPr>
              <a:t>Process Model)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จำลองขั้นตอนการทำงานของระบบ -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 Backlog</a:t>
            </a:r>
            <a:endParaRPr lang="th-TH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>
              <a:defRPr/>
            </a:pP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แบบจำลองข้อมูล </a:t>
            </a:r>
            <a:r>
              <a:rPr lang="th-TH" sz="1800" b="1" dirty="0">
                <a:solidFill>
                  <a:srgbClr val="00B0F0"/>
                </a:solidFill>
              </a:rPr>
              <a:t>(</a:t>
            </a:r>
            <a:r>
              <a:rPr lang="en-US" sz="1800" b="1" dirty="0">
                <a:solidFill>
                  <a:srgbClr val="00B0F0"/>
                </a:solidFill>
              </a:rPr>
              <a:t>Data Model) </a:t>
            </a:r>
            <a:r>
              <a:rPr lang="th-TH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จำลองโครงสร้างข้อมูลทั้งหมดในระบบ -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8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971619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C38D8-CF68-8422-808E-D9CCD2CF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0796A5"/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Product Backlog + User Story</a:t>
            </a:r>
            <a:endParaRPr lang="th-TH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7003D-CE32-E325-094F-14EB4198E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2B7A4-87EB-4398-A069-A4819E05338C}" type="slidenum">
              <a:rPr lang="th-TH" smtClean="0"/>
              <a:t>9</a:t>
            </a:fld>
            <a:endParaRPr lang="th-TH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1A34EC96-D948-8882-0259-CB2A63F329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40" y="719029"/>
            <a:ext cx="6038743" cy="2864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802E7A-0526-063C-168E-47A0E622F87D}"/>
              </a:ext>
            </a:extLst>
          </p:cNvPr>
          <p:cNvSpPr/>
          <p:nvPr/>
        </p:nvSpPr>
        <p:spPr>
          <a:xfrm>
            <a:off x="7673329" y="1280397"/>
            <a:ext cx="1944688" cy="100806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เข้าสู่ระบบ</a:t>
            </a:r>
            <a:endParaRPr lang="en-US"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7" name="Right Arrow 8">
            <a:extLst>
              <a:ext uri="{FF2B5EF4-FFF2-40B4-BE49-F238E27FC236}">
                <a16:creationId xmlns:a16="http://schemas.microsoft.com/office/drawing/2014/main" id="{E378C74B-C7F1-4B03-C78B-04D499867A44}"/>
              </a:ext>
            </a:extLst>
          </p:cNvPr>
          <p:cNvSpPr/>
          <p:nvPr/>
        </p:nvSpPr>
        <p:spPr>
          <a:xfrm>
            <a:off x="6768455" y="1677272"/>
            <a:ext cx="863600" cy="3952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88DC097D-7477-3DA4-2D10-C0252BA23A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07431" y="545573"/>
            <a:ext cx="307648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9pPr>
          </a:lstStyle>
          <a:p>
            <a:pPr eaLnBrk="1" hangingPunct="1"/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Product Backlog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B57F54-2C49-1DE2-285B-A22441CF0897}"/>
              </a:ext>
            </a:extLst>
          </p:cNvPr>
          <p:cNvSpPr/>
          <p:nvPr/>
        </p:nvSpPr>
        <p:spPr>
          <a:xfrm>
            <a:off x="7697056" y="2575220"/>
            <a:ext cx="1998662" cy="100806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เพิ่มข้อมูลผู้ใช้งาน</a:t>
            </a:r>
            <a:endParaRPr lang="en-US"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04F1A7-0365-EE31-8AF3-4AFDF421CB71}"/>
              </a:ext>
            </a:extLst>
          </p:cNvPr>
          <p:cNvSpPr/>
          <p:nvPr/>
        </p:nvSpPr>
        <p:spPr>
          <a:xfrm>
            <a:off x="1105842" y="4830046"/>
            <a:ext cx="1944688" cy="100806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เข้าสู่ระบบ</a:t>
            </a:r>
            <a:endParaRPr lang="en-US"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771D62-B100-B8B4-E6EF-0304F9DCD23C}"/>
              </a:ext>
            </a:extLst>
          </p:cNvPr>
          <p:cNvSpPr/>
          <p:nvPr/>
        </p:nvSpPr>
        <p:spPr>
          <a:xfrm>
            <a:off x="3482330" y="3980734"/>
            <a:ext cx="6338887" cy="900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As (Actor) I want to &lt;action&gt; So that: &lt;achievement&gt;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92C75B-02EC-8B8B-1E64-4E2CC8FA2651}"/>
              </a:ext>
            </a:extLst>
          </p:cNvPr>
          <p:cNvSpPr/>
          <p:nvPr/>
        </p:nvSpPr>
        <p:spPr>
          <a:xfrm>
            <a:off x="3493442" y="4980859"/>
            <a:ext cx="6338888" cy="5048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As </a:t>
            </a: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ผู้ดูแลระบบ</a:t>
            </a: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 I want to </a:t>
            </a: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เข้าสู่ระบบ </a:t>
            </a: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So that: </a:t>
            </a: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จะเห็นเมนู คือ...</a:t>
            </a:r>
            <a:endParaRPr lang="en-US"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282F811-0A65-B85F-A898-0C31DE5BB6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0792" y="3520398"/>
            <a:ext cx="199766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ngsana New" panose="02020603050405020304" pitchFamily="18" charset="-34"/>
              </a:defRPr>
            </a:lvl9pPr>
          </a:lstStyle>
          <a:p>
            <a:pPr eaLnBrk="1" hangingPunct="1"/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Prompt" panose="00000500000000000000" pitchFamily="2" charset="-34"/>
                <a:cs typeface="Prompt" panose="00000500000000000000" pitchFamily="2" charset="-34"/>
              </a:rPr>
              <a:t>User story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E31A4E-CF6C-5CDB-9CB0-46844DD6C2BD}"/>
              </a:ext>
            </a:extLst>
          </p:cNvPr>
          <p:cNvSpPr/>
          <p:nvPr/>
        </p:nvSpPr>
        <p:spPr>
          <a:xfrm>
            <a:off x="3488680" y="5574584"/>
            <a:ext cx="6350000" cy="503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As </a:t>
            </a: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ผู้ดูแลระบบ</a:t>
            </a: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 I want to </a:t>
            </a: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เข้าสู่ระบบ </a:t>
            </a: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So that: </a:t>
            </a: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เพิ่มข้อมูลผู้ใช้ได้</a:t>
            </a:r>
            <a:endParaRPr lang="en-US"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C54C6C4-1B5E-283C-B2F8-9B6CD702E305}"/>
              </a:ext>
            </a:extLst>
          </p:cNvPr>
          <p:cNvSpPr/>
          <p:nvPr/>
        </p:nvSpPr>
        <p:spPr>
          <a:xfrm>
            <a:off x="3493442" y="6168309"/>
            <a:ext cx="6350000" cy="503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As </a:t>
            </a: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ผู้ดูแลระบบ</a:t>
            </a: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 I want to </a:t>
            </a: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เข้าสู่ระบบ </a:t>
            </a:r>
            <a:r>
              <a:rPr lang="en-US" sz="1600" dirty="0">
                <a:latin typeface="Prompt" panose="00000500000000000000" pitchFamily="2" charset="-34"/>
                <a:cs typeface="Prompt" panose="00000500000000000000" pitchFamily="2" charset="-34"/>
              </a:rPr>
              <a:t>So that: </a:t>
            </a:r>
            <a:r>
              <a:rPr lang="th-TH" sz="1600" dirty="0">
                <a:latin typeface="Prompt" panose="00000500000000000000" pitchFamily="2" charset="-34"/>
                <a:cs typeface="Prompt" panose="00000500000000000000" pitchFamily="2" charset="-34"/>
              </a:rPr>
              <a:t>เพิ่มโครงการก่อสร้างได้</a:t>
            </a:r>
            <a:endParaRPr lang="en-US" sz="1600" dirty="0"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7626495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9bf32b21c57e606988ab10ec694d2e32676a8b"/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1280</TotalTime>
  <Words>2331</Words>
  <Application>Microsoft Office PowerPoint</Application>
  <PresentationFormat>Widescreen</PresentationFormat>
  <Paragraphs>434</Paragraphs>
  <Slides>47</Slides>
  <Notes>46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Prompt</vt:lpstr>
      <vt:lpstr>Times New Roman</vt:lpstr>
      <vt:lpstr>Custom Design</vt:lpstr>
      <vt:lpstr>1_Custom Design</vt:lpstr>
      <vt:lpstr>Visio</vt:lpstr>
      <vt:lpstr>PowerPoint Presentation</vt:lpstr>
      <vt:lpstr>แบบจำลองการวิเคราะห์  (Analysis Model)</vt:lpstr>
      <vt:lpstr>แบบจำลองการวิเคราะห์  (Analysis Model)</vt:lpstr>
      <vt:lpstr>แบบจำลองกระบวนการ (Process Model)</vt:lpstr>
      <vt:lpstr>แผนภาพกระแสข้อมูล (Data Flow Diagram)</vt:lpstr>
      <vt:lpstr>Context Diagram</vt:lpstr>
      <vt:lpstr>DFD Example</vt:lpstr>
      <vt:lpstr>แบบจำลองเชิงโครงสร้าง (Structure Analysis)</vt:lpstr>
      <vt:lpstr>Product Backlog + User Story</vt:lpstr>
      <vt:lpstr>User Story</vt:lpstr>
      <vt:lpstr>User Story</vt:lpstr>
      <vt:lpstr>แบบจำลองข้อมูล (Data Model)</vt:lpstr>
      <vt:lpstr>แบบจำลองข้อมูล (Data Model)</vt:lpstr>
      <vt:lpstr>แบบจำลองข้อมูล (Data Model)</vt:lpstr>
      <vt:lpstr>แบบจำลองเชิงวัตถุ (Object Oriented Analysis)</vt:lpstr>
      <vt:lpstr>แบบจำลองเชิงวัตถุ (Object Oriented Analysis)</vt:lpstr>
      <vt:lpstr>แบบจำลองเชิงวัตถุ (Object Oriented Analysis)</vt:lpstr>
      <vt:lpstr>แบบจำลองเชิงวัตถุ (Object Oriented Analysis)</vt:lpstr>
      <vt:lpstr>แบบจำลองเชิงวัตถุ (Object Oriented Analysis)</vt:lpstr>
      <vt:lpstr>ตัวอย่าง Use Case Diagram</vt:lpstr>
      <vt:lpstr>ตัวอย่าง Use Case Diagram</vt:lpstr>
      <vt:lpstr>ตัวอย่าง Use Case Diagram</vt:lpstr>
      <vt:lpstr>แบบจำลองเชิงวัตถุ (Object Oriented Analysis)</vt:lpstr>
      <vt:lpstr>Activity Diagram</vt:lpstr>
      <vt:lpstr>Activity Diagram</vt:lpstr>
      <vt:lpstr>แบบจำลองเชิงวัตถุ (Object Oriented Analysis)</vt:lpstr>
      <vt:lpstr>Deployment Diagram</vt:lpstr>
      <vt:lpstr>แบบจำลองเชิงวัตถุ (Object Oriented Analysis)</vt:lpstr>
      <vt:lpstr>Sequence Diagram</vt:lpstr>
      <vt:lpstr>Sequence Diagram (1)</vt:lpstr>
      <vt:lpstr>Sequence Diagram (2)</vt:lpstr>
      <vt:lpstr>Sequence Diagram (3)</vt:lpstr>
      <vt:lpstr>แบบจำลองเชิงวัตถุ (Object Oriented Analysis)</vt:lpstr>
      <vt:lpstr>Collaboration Diagram</vt:lpstr>
      <vt:lpstr>แบบจำลองเชิงวัตถุ (Object Oriented Analysis)</vt:lpstr>
      <vt:lpstr>Class Diagram</vt:lpstr>
      <vt:lpstr>เทคนิคการแปลงเป็น Class Diagram</vt:lpstr>
      <vt:lpstr>Class Diagram</vt:lpstr>
      <vt:lpstr>แบบจำลองเชิงวัตถุ (Object Oriented Analysis)</vt:lpstr>
      <vt:lpstr>Statechart Diagram</vt:lpstr>
      <vt:lpstr>แบบจำลองเชิงวัตถุ (Object Oriented Analysis)</vt:lpstr>
      <vt:lpstr>Component Diagram</vt:lpstr>
      <vt:lpstr>Component Diagram</vt:lpstr>
      <vt:lpstr>Component Diagram</vt:lpstr>
      <vt:lpstr>แบบจำลองเชิงวัตถุ (Object Oriented Analysis)</vt:lpstr>
      <vt:lpstr>Object Diagram</vt:lpstr>
      <vt:lpstr>เอกสารอ้างอิง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CH04_Design Engineering</dc:title>
  <dc:creator>jk</dc:creator>
  <cp:lastModifiedBy>Dararat Tasachan</cp:lastModifiedBy>
  <cp:revision>1312</cp:revision>
  <dcterms:created xsi:type="dcterms:W3CDTF">2015-04-24T01:01:00Z</dcterms:created>
  <dcterms:modified xsi:type="dcterms:W3CDTF">2023-08-28T13:04:41Z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79A5BD9A38F7472180556550B8DB6F8A</vt:lpwstr>
  </property>
  <property fmtid="{D5CDD505-2E9C-101B-9397-08002B2CF9AE}" pid="3" name="KSOProductBuildVer">
    <vt:lpwstr>2052-11.1.0.11045</vt:lpwstr>
  </property>
</Properties>
</file>

<file path=docProps/thumbnail.jpeg>
</file>